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257" r:id="rId2"/>
    <p:sldId id="282" r:id="rId3"/>
    <p:sldId id="259" r:id="rId4"/>
    <p:sldId id="258" r:id="rId5"/>
    <p:sldId id="260" r:id="rId6"/>
    <p:sldId id="261" r:id="rId7"/>
    <p:sldId id="262" r:id="rId8"/>
    <p:sldId id="671" r:id="rId9"/>
    <p:sldId id="264" r:id="rId10"/>
    <p:sldId id="265" r:id="rId11"/>
    <p:sldId id="647" r:id="rId12"/>
    <p:sldId id="521" r:id="rId13"/>
    <p:sldId id="688" r:id="rId14"/>
    <p:sldId id="689" r:id="rId15"/>
    <p:sldId id="275" r:id="rId16"/>
    <p:sldId id="274" r:id="rId17"/>
    <p:sldId id="652" r:id="rId18"/>
    <p:sldId id="516" r:id="rId19"/>
    <p:sldId id="696" r:id="rId20"/>
    <p:sldId id="690" r:id="rId21"/>
    <p:sldId id="277" r:id="rId22"/>
    <p:sldId id="268" r:id="rId23"/>
    <p:sldId id="658" r:id="rId24"/>
    <p:sldId id="518" r:id="rId25"/>
    <p:sldId id="694" r:id="rId26"/>
    <p:sldId id="691" r:id="rId27"/>
    <p:sldId id="269" r:id="rId28"/>
    <p:sldId id="270" r:id="rId29"/>
    <p:sldId id="665" r:id="rId30"/>
    <p:sldId id="667" r:id="rId31"/>
    <p:sldId id="682" r:id="rId32"/>
    <p:sldId id="69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3E123-D3E5-5441-B0AB-FD476EEA7881}" v="266" dt="2023-08-22T19:45:31.7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743" autoAdjust="0"/>
    <p:restoredTop sz="96024"/>
  </p:normalViewPr>
  <p:slideViewPr>
    <p:cSldViewPr snapToGrid="0">
      <p:cViewPr varScale="1">
        <p:scale>
          <a:sx n="69" d="100"/>
          <a:sy n="69" d="100"/>
        </p:scale>
        <p:origin x="7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370679-FC4F-D545-A1DC-4094BCA1EF3E}" type="datetimeFigureOut">
              <a:rPr lang="en-US" smtClean="0"/>
              <a:t>4/29/2024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CA914-1371-5648-A976-F6ED2B763E73}" type="slidenum">
              <a:rPr lang="en-US" smtClean="0"/>
              <a:t>‹#›</a:t>
            </a:fld>
            <a:endParaRPr lang="en-US"/>
          </a:p>
        </p:txBody>
      </p:sp>
    </p:spTree>
    <p:extLst>
      <p:ext uri="{BB962C8B-B14F-4D97-AF65-F5344CB8AC3E}">
        <p14:creationId xmlns:p14="http://schemas.microsoft.com/office/powerpoint/2010/main" val="930907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8C318-64F5-5584-5275-AF214973B42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015FBBF-5E6B-DD10-57A1-E035BD4C47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D49576E-1AA2-B270-6C02-4BFDBA82AE0E}"/>
              </a:ext>
            </a:extLst>
          </p:cNvPr>
          <p:cNvSpPr>
            <a:spLocks noGrp="1"/>
          </p:cNvSpPr>
          <p:nvPr>
            <p:ph type="dt" sz="half" idx="10"/>
          </p:nvPr>
        </p:nvSpPr>
        <p:spPr/>
        <p:txBody>
          <a:bodyPr/>
          <a:lstStyle/>
          <a:p>
            <a:fld id="{FFCCF1CB-6358-134F-A8C2-468E429A425F}" type="datetime1">
              <a:rPr lang="en-GB" smtClean="0"/>
              <a:t>29/04/2024</a:t>
            </a:fld>
            <a:endParaRPr lang="en-US"/>
          </a:p>
        </p:txBody>
      </p:sp>
      <p:sp>
        <p:nvSpPr>
          <p:cNvPr id="5" name="Footer Placeholder 4">
            <a:extLst>
              <a:ext uri="{FF2B5EF4-FFF2-40B4-BE49-F238E27FC236}">
                <a16:creationId xmlns:a16="http://schemas.microsoft.com/office/drawing/2014/main" id="{FAC9E954-0FE6-89E8-7A26-2B779C1E39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FA7E33-30C0-B01D-1762-7A31750CB2B7}"/>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782107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59ACC-D2C1-DC0C-9E72-F92C0F22475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414990A-EDD3-4C53-F39E-3506B917C34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1AE26C-5D83-B990-28F0-75B4FF60324C}"/>
              </a:ext>
            </a:extLst>
          </p:cNvPr>
          <p:cNvSpPr>
            <a:spLocks noGrp="1"/>
          </p:cNvSpPr>
          <p:nvPr>
            <p:ph type="dt" sz="half" idx="10"/>
          </p:nvPr>
        </p:nvSpPr>
        <p:spPr/>
        <p:txBody>
          <a:bodyPr/>
          <a:lstStyle/>
          <a:p>
            <a:fld id="{1C3F8842-E363-3A48-994B-25594F907F20}" type="datetime1">
              <a:rPr lang="en-GB" smtClean="0"/>
              <a:t>29/04/2024</a:t>
            </a:fld>
            <a:endParaRPr lang="en-US"/>
          </a:p>
        </p:txBody>
      </p:sp>
      <p:sp>
        <p:nvSpPr>
          <p:cNvPr id="5" name="Footer Placeholder 4">
            <a:extLst>
              <a:ext uri="{FF2B5EF4-FFF2-40B4-BE49-F238E27FC236}">
                <a16:creationId xmlns:a16="http://schemas.microsoft.com/office/drawing/2014/main" id="{3B94B245-38A1-163F-2265-79DDC97ADA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DB467E-9387-CA3B-DA42-0E0FE5CF6490}"/>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861830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6B4B-0E00-25D9-8649-4BCF8A4F92F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C0DEFBB-3A70-BB20-433E-E8C91F0063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ADD797C-38EC-E3F3-43DF-0111AF07D2CC}"/>
              </a:ext>
            </a:extLst>
          </p:cNvPr>
          <p:cNvSpPr>
            <a:spLocks noGrp="1"/>
          </p:cNvSpPr>
          <p:nvPr>
            <p:ph type="dt" sz="half" idx="10"/>
          </p:nvPr>
        </p:nvSpPr>
        <p:spPr/>
        <p:txBody>
          <a:bodyPr/>
          <a:lstStyle/>
          <a:p>
            <a:fld id="{D7F391A7-DA7A-2D47-B0F6-46434BBF23E3}" type="datetime1">
              <a:rPr lang="en-GB" smtClean="0"/>
              <a:t>29/04/2024</a:t>
            </a:fld>
            <a:endParaRPr lang="en-US"/>
          </a:p>
        </p:txBody>
      </p:sp>
      <p:sp>
        <p:nvSpPr>
          <p:cNvPr id="5" name="Footer Placeholder 4">
            <a:extLst>
              <a:ext uri="{FF2B5EF4-FFF2-40B4-BE49-F238E27FC236}">
                <a16:creationId xmlns:a16="http://schemas.microsoft.com/office/drawing/2014/main" id="{E6448E07-5267-9D12-F40F-BD73014604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B7B5A-D1A0-47DC-6C91-1010FA09C4AE}"/>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206109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FE45D-7DD1-7E2F-7206-62ED643E835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643F88D-D4F2-1983-D959-61249DBAC89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B4DAF18-67EB-F33C-F015-77EFC88E154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4610BAB-D084-2F39-0AA9-83A9C3EE9D6A}"/>
              </a:ext>
            </a:extLst>
          </p:cNvPr>
          <p:cNvSpPr>
            <a:spLocks noGrp="1"/>
          </p:cNvSpPr>
          <p:nvPr>
            <p:ph type="dt" sz="half" idx="10"/>
          </p:nvPr>
        </p:nvSpPr>
        <p:spPr/>
        <p:txBody>
          <a:bodyPr/>
          <a:lstStyle/>
          <a:p>
            <a:fld id="{710F12AB-B8AC-234A-A57E-343D59F3C300}" type="datetime1">
              <a:rPr lang="en-GB" smtClean="0"/>
              <a:t>29/04/2024</a:t>
            </a:fld>
            <a:endParaRPr lang="en-US"/>
          </a:p>
        </p:txBody>
      </p:sp>
      <p:sp>
        <p:nvSpPr>
          <p:cNvPr id="6" name="Footer Placeholder 5">
            <a:extLst>
              <a:ext uri="{FF2B5EF4-FFF2-40B4-BE49-F238E27FC236}">
                <a16:creationId xmlns:a16="http://schemas.microsoft.com/office/drawing/2014/main" id="{AAF231E3-237D-A94B-3F02-89DEBF7A9E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F167A8-9BB5-D2DF-9426-ECC2E8802D47}"/>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862485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1FD8A-A5BB-D590-369E-74DA20F388A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B8E08EB-A5B1-D689-8A31-DE3B42C953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426D99-3B92-66E1-C287-AAEEF145F1F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0D71B43-9FA7-ADF0-F9CE-90C8EB5331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D0E5854-C884-0E83-9E1C-01EA25F9EA4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ADDAD17-D745-7939-D765-56C52780FB7A}"/>
              </a:ext>
            </a:extLst>
          </p:cNvPr>
          <p:cNvSpPr>
            <a:spLocks noGrp="1"/>
          </p:cNvSpPr>
          <p:nvPr>
            <p:ph type="dt" sz="half" idx="10"/>
          </p:nvPr>
        </p:nvSpPr>
        <p:spPr/>
        <p:txBody>
          <a:bodyPr/>
          <a:lstStyle/>
          <a:p>
            <a:fld id="{3AC992F5-B40B-2B4F-A740-44E2AEE51485}" type="datetime1">
              <a:rPr lang="en-GB" smtClean="0"/>
              <a:t>29/04/2024</a:t>
            </a:fld>
            <a:endParaRPr lang="en-US"/>
          </a:p>
        </p:txBody>
      </p:sp>
      <p:sp>
        <p:nvSpPr>
          <p:cNvPr id="8" name="Footer Placeholder 7">
            <a:extLst>
              <a:ext uri="{FF2B5EF4-FFF2-40B4-BE49-F238E27FC236}">
                <a16:creationId xmlns:a16="http://schemas.microsoft.com/office/drawing/2014/main" id="{17834FF6-5654-21AD-5556-4343E4E0CB6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DE7A0CB-81C2-BC47-C172-FD7A790674C7}"/>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2347752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B5A6F-8EC4-8058-009C-54EEC216DAE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9EA9AFA-D592-57F1-E562-D69B91063F0D}"/>
              </a:ext>
            </a:extLst>
          </p:cNvPr>
          <p:cNvSpPr>
            <a:spLocks noGrp="1"/>
          </p:cNvSpPr>
          <p:nvPr>
            <p:ph type="dt" sz="half" idx="10"/>
          </p:nvPr>
        </p:nvSpPr>
        <p:spPr/>
        <p:txBody>
          <a:bodyPr/>
          <a:lstStyle/>
          <a:p>
            <a:fld id="{6091B14D-5343-0B47-9ABA-527D009F1BBD}" type="datetime1">
              <a:rPr lang="en-GB" smtClean="0"/>
              <a:t>29/04/2024</a:t>
            </a:fld>
            <a:endParaRPr lang="en-US"/>
          </a:p>
        </p:txBody>
      </p:sp>
      <p:sp>
        <p:nvSpPr>
          <p:cNvPr id="4" name="Footer Placeholder 3">
            <a:extLst>
              <a:ext uri="{FF2B5EF4-FFF2-40B4-BE49-F238E27FC236}">
                <a16:creationId xmlns:a16="http://schemas.microsoft.com/office/drawing/2014/main" id="{5C90120B-ACB4-C3C2-41E8-F3BDB81BF6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CABAE1C-79BF-8585-9F0D-FD4D8D7FE142}"/>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283466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31A2B0-DAEB-22F4-8427-A138600C99C4}"/>
              </a:ext>
            </a:extLst>
          </p:cNvPr>
          <p:cNvSpPr>
            <a:spLocks noGrp="1"/>
          </p:cNvSpPr>
          <p:nvPr>
            <p:ph type="dt" sz="half" idx="10"/>
          </p:nvPr>
        </p:nvSpPr>
        <p:spPr/>
        <p:txBody>
          <a:bodyPr/>
          <a:lstStyle/>
          <a:p>
            <a:fld id="{F45A191C-4300-E846-82E0-7FE3D030488F}" type="datetime1">
              <a:rPr lang="en-GB" smtClean="0"/>
              <a:t>29/04/2024</a:t>
            </a:fld>
            <a:endParaRPr lang="en-US"/>
          </a:p>
        </p:txBody>
      </p:sp>
      <p:sp>
        <p:nvSpPr>
          <p:cNvPr id="3" name="Footer Placeholder 2">
            <a:extLst>
              <a:ext uri="{FF2B5EF4-FFF2-40B4-BE49-F238E27FC236}">
                <a16:creationId xmlns:a16="http://schemas.microsoft.com/office/drawing/2014/main" id="{3E862DE2-9B41-9694-13C0-E17FD850D7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BD1B4D-085A-2842-AE52-E459AB7FC6A7}"/>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949067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16124-1CA5-C187-4C03-34539907AE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FE7D7BE-6705-DC14-0897-D89B44066D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BAB3C31-B8FA-A336-0518-7D512493BB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55F43F-A983-C1B5-C2A9-2C5AFA5C3D5A}"/>
              </a:ext>
            </a:extLst>
          </p:cNvPr>
          <p:cNvSpPr>
            <a:spLocks noGrp="1"/>
          </p:cNvSpPr>
          <p:nvPr>
            <p:ph type="dt" sz="half" idx="10"/>
          </p:nvPr>
        </p:nvSpPr>
        <p:spPr/>
        <p:txBody>
          <a:bodyPr/>
          <a:lstStyle/>
          <a:p>
            <a:fld id="{FCE79F46-BC73-824F-964C-91B8533AC0A5}" type="datetime1">
              <a:rPr lang="en-GB" smtClean="0"/>
              <a:t>29/04/2024</a:t>
            </a:fld>
            <a:endParaRPr lang="en-US"/>
          </a:p>
        </p:txBody>
      </p:sp>
      <p:sp>
        <p:nvSpPr>
          <p:cNvPr id="6" name="Footer Placeholder 5">
            <a:extLst>
              <a:ext uri="{FF2B5EF4-FFF2-40B4-BE49-F238E27FC236}">
                <a16:creationId xmlns:a16="http://schemas.microsoft.com/office/drawing/2014/main" id="{4309FFE5-8888-78BF-CA79-0156590BCB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A42FFF-ACA6-46BD-4D04-00D6024ACAF2}"/>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423640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76340-BE69-0DAB-D475-6CEBBF47C60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5837EF3-E8D6-64B3-B73B-7C5C12514D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E3C4472-7E94-BB3B-E7DB-6010AF707E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367A69C-E59A-5C6E-8AAA-141A2F77513A}"/>
              </a:ext>
            </a:extLst>
          </p:cNvPr>
          <p:cNvSpPr>
            <a:spLocks noGrp="1"/>
          </p:cNvSpPr>
          <p:nvPr>
            <p:ph type="dt" sz="half" idx="10"/>
          </p:nvPr>
        </p:nvSpPr>
        <p:spPr/>
        <p:txBody>
          <a:bodyPr/>
          <a:lstStyle/>
          <a:p>
            <a:fld id="{531F731B-9BE8-4E47-8A2B-CACCA5DA98CE}" type="datetime1">
              <a:rPr lang="en-GB" smtClean="0"/>
              <a:t>29/04/2024</a:t>
            </a:fld>
            <a:endParaRPr lang="en-US"/>
          </a:p>
        </p:txBody>
      </p:sp>
      <p:sp>
        <p:nvSpPr>
          <p:cNvPr id="6" name="Footer Placeholder 5">
            <a:extLst>
              <a:ext uri="{FF2B5EF4-FFF2-40B4-BE49-F238E27FC236}">
                <a16:creationId xmlns:a16="http://schemas.microsoft.com/office/drawing/2014/main" id="{4871F01A-1AC8-A9A5-89BA-39478C067B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458F9-0DE2-6702-9CEB-9EB9B058053B}"/>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886087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DC42C-00C6-D50F-878D-6D3646229EF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F52B218-D507-3D83-7B65-2315A859BD1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616034-6A24-A6AB-1536-DE0D9CEA90E6}"/>
              </a:ext>
            </a:extLst>
          </p:cNvPr>
          <p:cNvSpPr>
            <a:spLocks noGrp="1"/>
          </p:cNvSpPr>
          <p:nvPr>
            <p:ph type="dt" sz="half" idx="10"/>
          </p:nvPr>
        </p:nvSpPr>
        <p:spPr/>
        <p:txBody>
          <a:bodyPr/>
          <a:lstStyle/>
          <a:p>
            <a:fld id="{36658E66-CF23-1B46-BC96-7360C4E44798}" type="datetime1">
              <a:rPr lang="en-GB" smtClean="0"/>
              <a:t>29/04/2024</a:t>
            </a:fld>
            <a:endParaRPr lang="en-US"/>
          </a:p>
        </p:txBody>
      </p:sp>
      <p:sp>
        <p:nvSpPr>
          <p:cNvPr id="5" name="Footer Placeholder 4">
            <a:extLst>
              <a:ext uri="{FF2B5EF4-FFF2-40B4-BE49-F238E27FC236}">
                <a16:creationId xmlns:a16="http://schemas.microsoft.com/office/drawing/2014/main" id="{26B4E668-63A3-B584-F821-7E0E8F394E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09B2B4-34BF-844E-B390-C152669C6CF1}"/>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585686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1AB8A8-65BF-EFBF-82A9-8A8F6C7103D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72787D8-B97C-E638-4919-C5D031465FC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51F7A04-7E7C-777A-1858-2421F8D34886}"/>
              </a:ext>
            </a:extLst>
          </p:cNvPr>
          <p:cNvSpPr>
            <a:spLocks noGrp="1"/>
          </p:cNvSpPr>
          <p:nvPr>
            <p:ph type="dt" sz="half" idx="10"/>
          </p:nvPr>
        </p:nvSpPr>
        <p:spPr/>
        <p:txBody>
          <a:bodyPr/>
          <a:lstStyle/>
          <a:p>
            <a:fld id="{E867E85B-33F6-5845-8C24-07D90CBFA9C7}" type="datetime1">
              <a:rPr lang="en-GB" smtClean="0"/>
              <a:t>29/04/2024</a:t>
            </a:fld>
            <a:endParaRPr lang="en-US"/>
          </a:p>
        </p:txBody>
      </p:sp>
      <p:sp>
        <p:nvSpPr>
          <p:cNvPr id="5" name="Footer Placeholder 4">
            <a:extLst>
              <a:ext uri="{FF2B5EF4-FFF2-40B4-BE49-F238E27FC236}">
                <a16:creationId xmlns:a16="http://schemas.microsoft.com/office/drawing/2014/main" id="{A7366BEC-61A1-CBBC-4786-ED7F694D39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3A6EC8-DF4F-AB51-DF43-C1C4DD6421A2}"/>
              </a:ext>
            </a:extLst>
          </p:cNvPr>
          <p:cNvSpPr>
            <a:spLocks noGrp="1"/>
          </p:cNvSpPr>
          <p:nvPr>
            <p:ph type="sldNum" sz="quarter" idx="12"/>
          </p:nvPr>
        </p:nvSpPr>
        <p:spPr/>
        <p:txBody>
          <a:bodyPr/>
          <a:lstStyle/>
          <a:p>
            <a:fld id="{61A4A5BE-5664-1449-9E17-A1E0FDF7991C}" type="slidenum">
              <a:rPr lang="en-US" smtClean="0"/>
              <a:t>‹#›</a:t>
            </a:fld>
            <a:endParaRPr lang="en-US"/>
          </a:p>
        </p:txBody>
      </p:sp>
    </p:spTree>
    <p:extLst>
      <p:ext uri="{BB962C8B-B14F-4D97-AF65-F5344CB8AC3E}">
        <p14:creationId xmlns:p14="http://schemas.microsoft.com/office/powerpoint/2010/main" val="1745644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1C5451F-BB61-4A24-AE8A-5C82572238DE}"/>
              </a:ext>
            </a:extLst>
          </p:cNvPr>
          <p:cNvSpPr/>
          <p:nvPr userDrawn="1"/>
        </p:nvSpPr>
        <p:spPr bwMode="auto">
          <a:xfrm>
            <a:off x="609601" y="438150"/>
            <a:ext cx="10960100" cy="5957888"/>
          </a:xfrm>
          <a:prstGeom prst="roundRect">
            <a:avLst>
              <a:gd name="adj" fmla="val 2649"/>
            </a:avLst>
          </a:prstGeom>
          <a:solidFill>
            <a:srgbClr val="7ED95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002682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1C5451F-BB61-4A24-AE8A-5C82572238DE}"/>
              </a:ext>
            </a:extLst>
          </p:cNvPr>
          <p:cNvSpPr/>
          <p:nvPr userDrawn="1"/>
        </p:nvSpPr>
        <p:spPr bwMode="auto">
          <a:xfrm>
            <a:off x="609601" y="438150"/>
            <a:ext cx="10960100" cy="5957888"/>
          </a:xfrm>
          <a:prstGeom prst="roundRect">
            <a:avLst>
              <a:gd name="adj" fmla="val 2649"/>
            </a:avLst>
          </a:prstGeom>
          <a:solidFill>
            <a:srgbClr val="FFDE59"/>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42287766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1C5451F-BB61-4A24-AE8A-5C82572238DE}"/>
              </a:ext>
            </a:extLst>
          </p:cNvPr>
          <p:cNvSpPr/>
          <p:nvPr userDrawn="1"/>
        </p:nvSpPr>
        <p:spPr bwMode="auto">
          <a:xfrm>
            <a:off x="609601" y="438150"/>
            <a:ext cx="10960100" cy="5957888"/>
          </a:xfrm>
          <a:prstGeom prst="roundRect">
            <a:avLst>
              <a:gd name="adj" fmla="val 2649"/>
            </a:avLst>
          </a:prstGeom>
          <a:solidFill>
            <a:srgbClr val="FF1616"/>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118642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F1C5451F-BB61-4A24-AE8A-5C82572238DE}"/>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89993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1D63BE-BF34-AC0D-DE46-B35FE7419E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77F388C-F080-5B5B-4747-97CA5864C8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2C5D98-6378-F287-1613-F82F51671B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2ADD57-C907-344C-9582-45E11FEAE5C4}" type="datetime1">
              <a:rPr lang="en-GB" smtClean="0"/>
              <a:t>29/04/2024</a:t>
            </a:fld>
            <a:endParaRPr lang="en-US"/>
          </a:p>
        </p:txBody>
      </p:sp>
      <p:sp>
        <p:nvSpPr>
          <p:cNvPr id="5" name="Footer Placeholder 4">
            <a:extLst>
              <a:ext uri="{FF2B5EF4-FFF2-40B4-BE49-F238E27FC236}">
                <a16:creationId xmlns:a16="http://schemas.microsoft.com/office/drawing/2014/main" id="{01E26167-BE5C-14B8-9886-CB866E4DFD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D4B537F-3113-82A3-2292-EA87FD9AD3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A4A5BE-5664-1449-9E17-A1E0FDF7991C}" type="slidenum">
              <a:rPr lang="en-US" smtClean="0"/>
              <a:t>‹#›</a:t>
            </a:fld>
            <a:endParaRPr lang="en-US"/>
          </a:p>
        </p:txBody>
      </p:sp>
    </p:spTree>
    <p:extLst>
      <p:ext uri="{BB962C8B-B14F-4D97-AF65-F5344CB8AC3E}">
        <p14:creationId xmlns:p14="http://schemas.microsoft.com/office/powerpoint/2010/main" val="83407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publicdomainpictures.net/view-image.php?image=56854&amp;picture=gingerbread-man-template" TargetMode="External"/><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slide" Target="slide1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publicdomainpictures.net/view-image.php?image=56854&amp;picture=gingerbread-man-template" TargetMode="External"/><Relationship Id="rId2" Type="http://schemas.openxmlformats.org/officeDocument/2006/relationships/image" Target="../media/image12.jp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slide" Target="slide18.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publicdomainpictures.net/view-image.php?image=56854&amp;picture=gingerbread-man-template" TargetMode="External"/><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slide" Target="slide24.xml"/></Relationships>
</file>

<file path=ppt/slides/_rels/slide2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publicdomainpictures.net/view-image.php?image=56854&amp;picture=gingerbread-man-template" TargetMode="External"/><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88640"/>
            <a:ext cx="9144000" cy="6264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a:extLst>
              <a:ext uri="{FF2B5EF4-FFF2-40B4-BE49-F238E27FC236}">
                <a16:creationId xmlns:a16="http://schemas.microsoft.com/office/drawing/2014/main" id="{EAC5654A-4437-3A48-1531-8686EF9A4BE3}"/>
              </a:ext>
            </a:extLst>
          </p:cNvPr>
          <p:cNvSpPr>
            <a:spLocks noGrp="1"/>
          </p:cNvSpPr>
          <p:nvPr>
            <p:ph type="sldNum" sz="quarter" idx="12"/>
          </p:nvPr>
        </p:nvSpPr>
        <p:spPr/>
        <p:txBody>
          <a:bodyPr/>
          <a:lstStyle/>
          <a:p>
            <a:fld id="{61A4A5BE-5664-1449-9E17-A1E0FDF7991C}" type="slidenum">
              <a:rPr lang="en-US" smtClean="0"/>
              <a:t>1</a:t>
            </a:fld>
            <a:endParaRPr lang="en-US"/>
          </a:p>
        </p:txBody>
      </p:sp>
    </p:spTree>
    <p:extLst>
      <p:ext uri="{BB962C8B-B14F-4D97-AF65-F5344CB8AC3E}">
        <p14:creationId xmlns:p14="http://schemas.microsoft.com/office/powerpoint/2010/main" val="113814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23">
            <a:extLst>
              <a:ext uri="{FF2B5EF4-FFF2-40B4-BE49-F238E27FC236}">
                <a16:creationId xmlns:a16="http://schemas.microsoft.com/office/drawing/2014/main" id="{A440A548-C0D4-4418-940E-EDC2F1D9A5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25">
            <a:extLst>
              <a:ext uri="{FF2B5EF4-FFF2-40B4-BE49-F238E27FC236}">
                <a16:creationId xmlns:a16="http://schemas.microsoft.com/office/drawing/2014/main" id="{E708B267-8CD2-4684-A57B-9F107076920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EB72E8-3895-21EF-C394-A05F790DC025}"/>
              </a:ext>
            </a:extLst>
          </p:cNvPr>
          <p:cNvSpPr>
            <a:spLocks noGrp="1"/>
          </p:cNvSpPr>
          <p:nvPr>
            <p:ph type="title"/>
          </p:nvPr>
        </p:nvSpPr>
        <p:spPr>
          <a:xfrm>
            <a:off x="6617740" y="802955"/>
            <a:ext cx="4766330" cy="1454051"/>
          </a:xfrm>
        </p:spPr>
        <p:txBody>
          <a:bodyPr vert="horz" lIns="91440" tIns="45720" rIns="91440" bIns="45720" rtlCol="0" anchor="ctr">
            <a:noAutofit/>
          </a:bodyPr>
          <a:lstStyle/>
          <a:p>
            <a:r>
              <a:rPr lang="en-US" sz="4000" kern="1200" dirty="0">
                <a:solidFill>
                  <a:schemeClr val="tx2"/>
                </a:solidFill>
                <a:latin typeface="Comic Sans MS" panose="030F0902030302020204" pitchFamily="66" charset="0"/>
              </a:rPr>
              <a:t>ZONES OF REGULATION SONG</a:t>
            </a:r>
          </a:p>
        </p:txBody>
      </p:sp>
      <p:grpSp>
        <p:nvGrpSpPr>
          <p:cNvPr id="34" name="Group 27">
            <a:extLst>
              <a:ext uri="{FF2B5EF4-FFF2-40B4-BE49-F238E27FC236}">
                <a16:creationId xmlns:a16="http://schemas.microsoft.com/office/drawing/2014/main" id="{41E5AB36-9328-47E9-95AD-E38AC1C0E18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29" name="Freeform: Shape 28">
              <a:extLst>
                <a:ext uri="{FF2B5EF4-FFF2-40B4-BE49-F238E27FC236}">
                  <a16:creationId xmlns:a16="http://schemas.microsoft.com/office/drawing/2014/main" id="{4532450F-A219-4BF5-88FA-A47084237CE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035AC662-4000-411A-9E33-6A4B6C0FCB8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D01D44A9-1D51-461B-A228-06F6C500B0B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Graphic 8" descr="Music">
            <a:extLst>
              <a:ext uri="{FF2B5EF4-FFF2-40B4-BE49-F238E27FC236}">
                <a16:creationId xmlns:a16="http://schemas.microsoft.com/office/drawing/2014/main" id="{613714D0-C0E3-9E9E-AE47-4583F85C818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674437" y="1700784"/>
            <a:ext cx="3785616" cy="3785616"/>
          </a:xfrm>
          <a:prstGeom prst="rect">
            <a:avLst/>
          </a:prstGeom>
        </p:spPr>
      </p:pic>
      <p:sp>
        <p:nvSpPr>
          <p:cNvPr id="5" name="TextBox 4">
            <a:extLst>
              <a:ext uri="{FF2B5EF4-FFF2-40B4-BE49-F238E27FC236}">
                <a16:creationId xmlns:a16="http://schemas.microsoft.com/office/drawing/2014/main" id="{0FCBFF54-3755-02B9-5805-6809DC7D6338}"/>
              </a:ext>
            </a:extLst>
          </p:cNvPr>
          <p:cNvSpPr txBox="1"/>
          <p:nvPr/>
        </p:nvSpPr>
        <p:spPr>
          <a:xfrm>
            <a:off x="6621072" y="4321107"/>
            <a:ext cx="4765949" cy="1454051"/>
          </a:xfrm>
          <a:prstGeom prst="rect">
            <a:avLst/>
          </a:prstGeom>
        </p:spPr>
        <p:txBody>
          <a:bodyPr vert="horz" lIns="91440" tIns="45720" rIns="91440" bIns="45720" rtlCol="0" anchor="t">
            <a:normAutofit/>
          </a:bodyPr>
          <a:lstStyle/>
          <a:p>
            <a:pPr>
              <a:lnSpc>
                <a:spcPct val="90000"/>
              </a:lnSpc>
              <a:spcAft>
                <a:spcPts val="600"/>
              </a:spcAft>
            </a:pPr>
            <a:r>
              <a:rPr lang="en-US" sz="2800" dirty="0">
                <a:solidFill>
                  <a:schemeClr val="tx2"/>
                </a:solidFill>
              </a:rPr>
              <a:t>https://</a:t>
            </a:r>
            <a:r>
              <a:rPr lang="en-US" sz="2800" dirty="0" err="1">
                <a:solidFill>
                  <a:schemeClr val="tx2"/>
                </a:solidFill>
              </a:rPr>
              <a:t>www.youtube.com</a:t>
            </a:r>
            <a:r>
              <a:rPr lang="en-US" sz="2800" dirty="0">
                <a:solidFill>
                  <a:schemeClr val="tx2"/>
                </a:solidFill>
              </a:rPr>
              <a:t>/</a:t>
            </a:r>
            <a:r>
              <a:rPr lang="en-US" sz="2800" dirty="0" err="1">
                <a:solidFill>
                  <a:schemeClr val="tx2"/>
                </a:solidFill>
              </a:rPr>
              <a:t>watch?v</a:t>
            </a:r>
            <a:r>
              <a:rPr lang="en-US" sz="2800" dirty="0">
                <a:solidFill>
                  <a:schemeClr val="tx2"/>
                </a:solidFill>
              </a:rPr>
              <a:t>=</a:t>
            </a:r>
            <a:r>
              <a:rPr lang="en-US" sz="2800" dirty="0" err="1">
                <a:solidFill>
                  <a:schemeClr val="tx2"/>
                </a:solidFill>
              </a:rPr>
              <a:t>wIRVklZXicM</a:t>
            </a:r>
            <a:endParaRPr lang="en-US" sz="2800" dirty="0">
              <a:solidFill>
                <a:schemeClr val="tx2"/>
              </a:solidFill>
            </a:endParaRPr>
          </a:p>
        </p:txBody>
      </p:sp>
      <p:sp>
        <p:nvSpPr>
          <p:cNvPr id="3" name="Slide Number Placeholder 2">
            <a:extLst>
              <a:ext uri="{FF2B5EF4-FFF2-40B4-BE49-F238E27FC236}">
                <a16:creationId xmlns:a16="http://schemas.microsoft.com/office/drawing/2014/main" id="{68F49B66-4B45-60A2-8755-1352694332C2}"/>
              </a:ext>
            </a:extLst>
          </p:cNvPr>
          <p:cNvSpPr>
            <a:spLocks noGrp="1"/>
          </p:cNvSpPr>
          <p:nvPr>
            <p:ph type="sldNum" sz="quarter" idx="12"/>
          </p:nvPr>
        </p:nvSpPr>
        <p:spPr/>
        <p:txBody>
          <a:bodyPr/>
          <a:lstStyle/>
          <a:p>
            <a:fld id="{61A4A5BE-5664-1449-9E17-A1E0FDF7991C}" type="slidenum">
              <a:rPr lang="en-US" smtClean="0"/>
              <a:t>2</a:t>
            </a:fld>
            <a:endParaRPr lang="en-US"/>
          </a:p>
        </p:txBody>
      </p:sp>
    </p:spTree>
    <p:extLst>
      <p:ext uri="{BB962C8B-B14F-4D97-AF65-F5344CB8AC3E}">
        <p14:creationId xmlns:p14="http://schemas.microsoft.com/office/powerpoint/2010/main" val="2600272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648072"/>
          </a:xfrm>
        </p:spPr>
        <p:txBody>
          <a:bodyPr>
            <a:normAutofit/>
          </a:bodyPr>
          <a:lstStyle/>
          <a:p>
            <a:r>
              <a:rPr lang="en-GB" sz="3200" b="1" dirty="0">
                <a:latin typeface="Bradley Hand ITC" panose="03070402050302030203" pitchFamily="66" charset="0"/>
              </a:rPr>
              <a:t>What is self-regulation?</a:t>
            </a:r>
          </a:p>
        </p:txBody>
      </p:sp>
      <p:sp>
        <p:nvSpPr>
          <p:cNvPr id="3" name="Content Placeholder 2"/>
          <p:cNvSpPr>
            <a:spLocks noGrp="1"/>
          </p:cNvSpPr>
          <p:nvPr>
            <p:ph idx="1"/>
          </p:nvPr>
        </p:nvSpPr>
        <p:spPr>
          <a:xfrm>
            <a:off x="1981200" y="692697"/>
            <a:ext cx="8229600" cy="5433467"/>
          </a:xfrm>
        </p:spPr>
        <p:txBody>
          <a:bodyPr>
            <a:normAutofit/>
          </a:bodyPr>
          <a:lstStyle/>
          <a:p>
            <a:pPr marL="0" indent="0">
              <a:buNone/>
            </a:pPr>
            <a:r>
              <a:rPr lang="en-GB" sz="2400" b="1" dirty="0">
                <a:latin typeface="Bradley Hand ITC" panose="03070402050302030203" pitchFamily="66" charset="0"/>
              </a:rPr>
              <a:t>The ability to focus your attention, control your emotions and manage your thinking, behaviour and feelings. </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06" y="1700808"/>
            <a:ext cx="7721719" cy="4844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a:extLst>
              <a:ext uri="{FF2B5EF4-FFF2-40B4-BE49-F238E27FC236}">
                <a16:creationId xmlns:a16="http://schemas.microsoft.com/office/drawing/2014/main" id="{04F8B920-3B4D-2076-878C-BC60491C4169}"/>
              </a:ext>
            </a:extLst>
          </p:cNvPr>
          <p:cNvSpPr>
            <a:spLocks noGrp="1"/>
          </p:cNvSpPr>
          <p:nvPr>
            <p:ph type="sldNum" sz="quarter" idx="12"/>
          </p:nvPr>
        </p:nvSpPr>
        <p:spPr/>
        <p:txBody>
          <a:bodyPr/>
          <a:lstStyle/>
          <a:p>
            <a:fld id="{61A4A5BE-5664-1449-9E17-A1E0FDF7991C}" type="slidenum">
              <a:rPr lang="en-US" smtClean="0"/>
              <a:t>3</a:t>
            </a:fld>
            <a:endParaRPr lang="en-US"/>
          </a:p>
        </p:txBody>
      </p:sp>
    </p:spTree>
    <p:extLst>
      <p:ext uri="{BB962C8B-B14F-4D97-AF65-F5344CB8AC3E}">
        <p14:creationId xmlns:p14="http://schemas.microsoft.com/office/powerpoint/2010/main" val="1142478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86611" y="560349"/>
            <a:ext cx="8618777" cy="5796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D38ECA2D-E5A5-1EE8-FAD3-98D1CE05925C}"/>
              </a:ext>
            </a:extLst>
          </p:cNvPr>
          <p:cNvSpPr>
            <a:spLocks noGrp="1"/>
          </p:cNvSpPr>
          <p:nvPr>
            <p:ph type="sldNum" sz="quarter" idx="12"/>
          </p:nvPr>
        </p:nvSpPr>
        <p:spPr/>
        <p:txBody>
          <a:bodyPr/>
          <a:lstStyle/>
          <a:p>
            <a:fld id="{61A4A5BE-5664-1449-9E17-A1E0FDF7991C}" type="slidenum">
              <a:rPr lang="en-US" smtClean="0"/>
              <a:t>4</a:t>
            </a:fld>
            <a:endParaRPr lang="en-US"/>
          </a:p>
        </p:txBody>
      </p:sp>
    </p:spTree>
    <p:extLst>
      <p:ext uri="{BB962C8B-B14F-4D97-AF65-F5344CB8AC3E}">
        <p14:creationId xmlns:p14="http://schemas.microsoft.com/office/powerpoint/2010/main" val="1327249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11" name="Rectangle 4102">
            <a:extLst>
              <a:ext uri="{FF2B5EF4-FFF2-40B4-BE49-F238E27FC236}">
                <a16:creationId xmlns:a16="http://schemas.microsoft.com/office/drawing/2014/main" id="{01D0AF59-99C3-4251-AB9A-C966C6AD440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2" name="Rectangle 4104">
            <a:extLst>
              <a:ext uri="{FF2B5EF4-FFF2-40B4-BE49-F238E27FC236}">
                <a16:creationId xmlns:a16="http://schemas.microsoft.com/office/drawing/2014/main" id="{1855405F-37A2-4869-9154-F8BE3BECE6C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04139" y="643467"/>
            <a:ext cx="7438462" cy="55710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349398" y="4748530"/>
            <a:ext cx="1685971" cy="10615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281517" y="4748530"/>
            <a:ext cx="1436197" cy="11864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a:extLst>
              <a:ext uri="{FF2B5EF4-FFF2-40B4-BE49-F238E27FC236}">
                <a16:creationId xmlns:a16="http://schemas.microsoft.com/office/drawing/2014/main" id="{A4A78A99-88C3-500F-39E9-47AE61E736A1}"/>
              </a:ext>
            </a:extLst>
          </p:cNvPr>
          <p:cNvSpPr>
            <a:spLocks noGrp="1"/>
          </p:cNvSpPr>
          <p:nvPr>
            <p:ph type="sldNum" sz="quarter" idx="12"/>
          </p:nvPr>
        </p:nvSpPr>
        <p:spPr/>
        <p:txBody>
          <a:bodyPr/>
          <a:lstStyle/>
          <a:p>
            <a:fld id="{61A4A5BE-5664-1449-9E17-A1E0FDF7991C}" type="slidenum">
              <a:rPr lang="en-US" smtClean="0"/>
              <a:t>5</a:t>
            </a:fld>
            <a:endParaRPr lang="en-US"/>
          </a:p>
        </p:txBody>
      </p:sp>
    </p:spTree>
    <p:extLst>
      <p:ext uri="{BB962C8B-B14F-4D97-AF65-F5344CB8AC3E}">
        <p14:creationId xmlns:p14="http://schemas.microsoft.com/office/powerpoint/2010/main" val="675246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8" name="Rectangle 5127">
            <a:extLst>
              <a:ext uri="{FF2B5EF4-FFF2-40B4-BE49-F238E27FC236}">
                <a16:creationId xmlns:a16="http://schemas.microsoft.com/office/drawing/2014/main" id="{16B067B1-F4E5-4FDF-813D-C9E872E8007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501"/>
          <a:stretch/>
        </p:blipFill>
        <p:spPr bwMode="auto">
          <a:xfrm>
            <a:off x="307775" y="261437"/>
            <a:ext cx="11576450" cy="633512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1E7BD9CC-87CD-0FB7-8382-17241ED3AD7B}"/>
              </a:ext>
            </a:extLst>
          </p:cNvPr>
          <p:cNvSpPr>
            <a:spLocks noGrp="1"/>
          </p:cNvSpPr>
          <p:nvPr>
            <p:ph type="sldNum" sz="quarter" idx="12"/>
          </p:nvPr>
        </p:nvSpPr>
        <p:spPr/>
        <p:txBody>
          <a:bodyPr/>
          <a:lstStyle/>
          <a:p>
            <a:fld id="{61A4A5BE-5664-1449-9E17-A1E0FDF7991C}" type="slidenum">
              <a:rPr lang="en-US" smtClean="0"/>
              <a:t>6</a:t>
            </a:fld>
            <a:endParaRPr lang="en-US"/>
          </a:p>
        </p:txBody>
      </p:sp>
    </p:spTree>
    <p:extLst>
      <p:ext uri="{BB962C8B-B14F-4D97-AF65-F5344CB8AC3E}">
        <p14:creationId xmlns:p14="http://schemas.microsoft.com/office/powerpoint/2010/main" val="3195305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03512"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8957E161-4729-B3A9-3E9B-86E25F48EAB7}"/>
              </a:ext>
            </a:extLst>
          </p:cNvPr>
          <p:cNvSpPr>
            <a:spLocks noGrp="1"/>
          </p:cNvSpPr>
          <p:nvPr>
            <p:ph type="sldNum" sz="quarter" idx="12"/>
          </p:nvPr>
        </p:nvSpPr>
        <p:spPr/>
        <p:txBody>
          <a:bodyPr/>
          <a:lstStyle/>
          <a:p>
            <a:fld id="{61A4A5BE-5664-1449-9E17-A1E0FDF7991C}" type="slidenum">
              <a:rPr lang="en-US" smtClean="0"/>
              <a:t>7</a:t>
            </a:fld>
            <a:endParaRPr lang="en-US"/>
          </a:p>
        </p:txBody>
      </p:sp>
    </p:spTree>
    <p:extLst>
      <p:ext uri="{BB962C8B-B14F-4D97-AF65-F5344CB8AC3E}">
        <p14:creationId xmlns:p14="http://schemas.microsoft.com/office/powerpoint/2010/main" val="2412656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1DD1A8A-57D5-4A81-AD04-532B043C561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Hand reaching out to sun">
            <a:extLst>
              <a:ext uri="{FF2B5EF4-FFF2-40B4-BE49-F238E27FC236}">
                <a16:creationId xmlns:a16="http://schemas.microsoft.com/office/drawing/2014/main" id="{3582D7B6-1349-77BF-A638-A753DC5371B9}"/>
              </a:ext>
            </a:extLst>
          </p:cNvPr>
          <p:cNvPicPr>
            <a:picLocks noChangeAspect="1"/>
          </p:cNvPicPr>
          <p:nvPr/>
        </p:nvPicPr>
        <p:blipFill rotWithShape="1">
          <a:blip r:embed="rId2"/>
          <a:srcRect b="16045"/>
          <a:stretch/>
        </p:blipFill>
        <p:spPr>
          <a:xfrm>
            <a:off x="-3048" y="325550"/>
            <a:ext cx="12191999" cy="6857990"/>
          </a:xfrm>
          <a:prstGeom prst="rect">
            <a:avLst/>
          </a:prstGeom>
        </p:spPr>
      </p:pic>
      <p:sp>
        <p:nvSpPr>
          <p:cNvPr id="27" name="Rectangle 26">
            <a:extLst>
              <a:ext uri="{FF2B5EF4-FFF2-40B4-BE49-F238E27FC236}">
                <a16:creationId xmlns:a16="http://schemas.microsoft.com/office/drawing/2014/main" id="{007891EC-4501-44ED-A8C8-B11B6DB767A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423FAF-FA3F-2568-432B-48D7E09FDD88}"/>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400" dirty="0">
                <a:solidFill>
                  <a:srgbClr val="FFFFFF"/>
                </a:solidFill>
                <a:latin typeface="Comic Sans MS" panose="030F0902030302020204" pitchFamily="66" charset="0"/>
              </a:rPr>
              <a:t>Our Zone is determined by how we feel on the inside NOT our outward </a:t>
            </a:r>
            <a:r>
              <a:rPr lang="en-US" sz="5400" dirty="0" err="1">
                <a:solidFill>
                  <a:srgbClr val="FFFFFF"/>
                </a:solidFill>
                <a:latin typeface="Comic Sans MS" panose="030F0902030302020204" pitchFamily="66" charset="0"/>
              </a:rPr>
              <a:t>behaviour</a:t>
            </a:r>
            <a:r>
              <a:rPr lang="en-US" sz="5400" dirty="0">
                <a:solidFill>
                  <a:srgbClr val="FFFFFF"/>
                </a:solidFill>
                <a:latin typeface="Comic Sans MS" panose="030F0902030302020204" pitchFamily="66" charset="0"/>
              </a:rPr>
              <a:t/>
            </a:r>
            <a:br>
              <a:rPr lang="en-US" sz="5400" dirty="0">
                <a:solidFill>
                  <a:srgbClr val="FFFFFF"/>
                </a:solidFill>
                <a:latin typeface="Comic Sans MS" panose="030F0902030302020204" pitchFamily="66" charset="0"/>
              </a:rPr>
            </a:br>
            <a:endParaRPr lang="en-US" sz="5200" dirty="0">
              <a:solidFill>
                <a:srgbClr val="FFFFFF"/>
              </a:solidFill>
              <a:latin typeface="Comic Sans MS" panose="030F0902030302020204" pitchFamily="66" charset="0"/>
            </a:endParaRPr>
          </a:p>
        </p:txBody>
      </p:sp>
      <p:sp>
        <p:nvSpPr>
          <p:cNvPr id="3" name="Content Placeholder 2">
            <a:extLst>
              <a:ext uri="{FF2B5EF4-FFF2-40B4-BE49-F238E27FC236}">
                <a16:creationId xmlns:a16="http://schemas.microsoft.com/office/drawing/2014/main" id="{64FC719D-2F62-F9CC-11C7-D0D5107B366A}"/>
              </a:ext>
            </a:extLst>
          </p:cNvPr>
          <p:cNvSpPr>
            <a:spLocks noGrp="1"/>
          </p:cNvSpPr>
          <p:nvPr>
            <p:ph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marL="0" indent="0" algn="ctr">
              <a:buNone/>
            </a:pPr>
            <a:endParaRPr lang="en-US" sz="2400" dirty="0">
              <a:solidFill>
                <a:srgbClr val="FFFFFF"/>
              </a:solidFill>
            </a:endParaRPr>
          </a:p>
        </p:txBody>
      </p:sp>
      <p:sp>
        <p:nvSpPr>
          <p:cNvPr id="4" name="Slide Number Placeholder 3">
            <a:extLst>
              <a:ext uri="{FF2B5EF4-FFF2-40B4-BE49-F238E27FC236}">
                <a16:creationId xmlns:a16="http://schemas.microsoft.com/office/drawing/2014/main" id="{910A67B7-03A8-AF93-9786-7DAAFCBF6F6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61A4A5BE-5664-1449-9E17-A1E0FDF7991C}" type="slidenum">
              <a:rPr lang="en-US">
                <a:solidFill>
                  <a:srgbClr val="FFFFFF"/>
                </a:solidFill>
                <a:latin typeface="Calibri" panose="020F0502020204030204"/>
              </a:rPr>
              <a:pPr>
                <a:spcAft>
                  <a:spcPts val="600"/>
                </a:spcAft>
                <a:defRPr/>
              </a:pPr>
              <a:t>8</a:t>
            </a:fld>
            <a:endParaRPr lang="en-US">
              <a:solidFill>
                <a:srgbClr val="FFFFFF"/>
              </a:solidFill>
              <a:latin typeface="Calibri" panose="020F0502020204030204"/>
            </a:endParaRPr>
          </a:p>
        </p:txBody>
      </p:sp>
    </p:spTree>
    <p:extLst>
      <p:ext uri="{BB962C8B-B14F-4D97-AF65-F5344CB8AC3E}">
        <p14:creationId xmlns:p14="http://schemas.microsoft.com/office/powerpoint/2010/main" val="320702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188640"/>
            <a:ext cx="8208912" cy="2448272"/>
          </a:xfrm>
        </p:spPr>
        <p:txBody>
          <a:bodyPr>
            <a:normAutofit/>
          </a:bodyPr>
          <a:lstStyle/>
          <a:p>
            <a:r>
              <a:rPr lang="en-GB" sz="3200" b="1" dirty="0">
                <a:latin typeface="Bradley Hand ITC" panose="03070402050302030203" pitchFamily="66" charset="0"/>
              </a:rPr>
              <a:t>The </a:t>
            </a:r>
            <a:r>
              <a:rPr lang="en-GB" sz="3200" b="1" dirty="0">
                <a:solidFill>
                  <a:srgbClr val="00B050"/>
                </a:solidFill>
                <a:latin typeface="Bradley Hand ITC" panose="03070402050302030203" pitchFamily="66" charset="0"/>
              </a:rPr>
              <a:t>Green</a:t>
            </a:r>
            <a:r>
              <a:rPr lang="en-GB" sz="3200" b="1" dirty="0">
                <a:latin typeface="Bradley Hand ITC" panose="03070402050302030203" pitchFamily="66" charset="0"/>
              </a:rPr>
              <a:t> zone…..the learning zone!!</a:t>
            </a:r>
            <a:br>
              <a:rPr lang="en-GB" sz="3200" b="1" dirty="0">
                <a:latin typeface="Bradley Hand ITC" panose="03070402050302030203" pitchFamily="66" charset="0"/>
              </a:rPr>
            </a:br>
            <a:r>
              <a:rPr lang="en-GB" sz="3200" b="1" dirty="0">
                <a:latin typeface="Bradley Hand ITC" panose="03070402050302030203" pitchFamily="66" charset="0"/>
              </a:rPr>
              <a:t>We are expected to be in the </a:t>
            </a:r>
            <a:r>
              <a:rPr lang="en-GB" sz="3200" b="1" dirty="0">
                <a:solidFill>
                  <a:srgbClr val="00B050"/>
                </a:solidFill>
                <a:latin typeface="Bradley Hand ITC" panose="03070402050302030203" pitchFamily="66" charset="0"/>
              </a:rPr>
              <a:t>Green</a:t>
            </a:r>
            <a:r>
              <a:rPr lang="en-GB" sz="3200" b="1" dirty="0">
                <a:latin typeface="Bradley Hand ITC" panose="03070402050302030203" pitchFamily="66" charset="0"/>
              </a:rPr>
              <a:t> Zone while we are learning. It is when our brains and bodies are relaxed and focused!</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4832554"/>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719736" y="2618892"/>
            <a:ext cx="5112568" cy="4239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a:extLst>
              <a:ext uri="{FF2B5EF4-FFF2-40B4-BE49-F238E27FC236}">
                <a16:creationId xmlns:a16="http://schemas.microsoft.com/office/drawing/2014/main" id="{06B52CE7-6A47-6284-1154-98FE6154651A}"/>
              </a:ext>
            </a:extLst>
          </p:cNvPr>
          <p:cNvSpPr>
            <a:spLocks noGrp="1"/>
          </p:cNvSpPr>
          <p:nvPr>
            <p:ph type="sldNum" sz="quarter" idx="12"/>
          </p:nvPr>
        </p:nvSpPr>
        <p:spPr/>
        <p:txBody>
          <a:bodyPr/>
          <a:lstStyle/>
          <a:p>
            <a:fld id="{61A4A5BE-5664-1449-9E17-A1E0FDF7991C}" type="slidenum">
              <a:rPr lang="en-US" smtClean="0"/>
              <a:t>9</a:t>
            </a:fld>
            <a:endParaRPr lang="en-US"/>
          </a:p>
        </p:txBody>
      </p:sp>
    </p:spTree>
    <p:extLst>
      <p:ext uri="{BB962C8B-B14F-4D97-AF65-F5344CB8AC3E}">
        <p14:creationId xmlns:p14="http://schemas.microsoft.com/office/powerpoint/2010/main" val="3009785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512" y="188640"/>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98101821-D9D1-DF51-CDF9-5A74A41C8D85}"/>
              </a:ext>
            </a:extLst>
          </p:cNvPr>
          <p:cNvSpPr>
            <a:spLocks noGrp="1"/>
          </p:cNvSpPr>
          <p:nvPr>
            <p:ph type="sldNum" sz="quarter" idx="12"/>
          </p:nvPr>
        </p:nvSpPr>
        <p:spPr/>
        <p:txBody>
          <a:bodyPr/>
          <a:lstStyle/>
          <a:p>
            <a:fld id="{61A4A5BE-5664-1449-9E17-A1E0FDF7991C}" type="slidenum">
              <a:rPr lang="en-US" smtClean="0"/>
              <a:t>10</a:t>
            </a:fld>
            <a:endParaRPr lang="en-US"/>
          </a:p>
        </p:txBody>
      </p:sp>
    </p:spTree>
    <p:extLst>
      <p:ext uri="{BB962C8B-B14F-4D97-AF65-F5344CB8AC3E}">
        <p14:creationId xmlns:p14="http://schemas.microsoft.com/office/powerpoint/2010/main" val="584178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1AB15-275C-814E-C859-80F14CC54DB9}"/>
              </a:ext>
            </a:extLst>
          </p:cNvPr>
          <p:cNvSpPr>
            <a:spLocks noGrp="1"/>
          </p:cNvSpPr>
          <p:nvPr>
            <p:ph type="title"/>
          </p:nvPr>
        </p:nvSpPr>
        <p:spPr>
          <a:xfrm>
            <a:off x="2628900" y="365125"/>
            <a:ext cx="8724900" cy="1325563"/>
          </a:xfrm>
          <a:noFill/>
        </p:spPr>
        <p:txBody>
          <a:bodyPr>
            <a:normAutofit fontScale="90000"/>
          </a:bodyPr>
          <a:lstStyle/>
          <a:p>
            <a:r>
              <a:rPr lang="en-US" dirty="0">
                <a:latin typeface="Comic Sans MS" panose="030F0902030302020204" pitchFamily="66" charset="0"/>
              </a:rPr>
              <a:t>      </a:t>
            </a:r>
            <a:r>
              <a:rPr lang="en-US" b="1" dirty="0">
                <a:latin typeface="Comic Sans MS" panose="030F0902030302020204" pitchFamily="66" charset="0"/>
              </a:rPr>
              <a:t>Green Zone</a:t>
            </a:r>
            <a:br>
              <a:rPr lang="en-US" b="1" dirty="0">
                <a:latin typeface="Comic Sans MS" panose="030F0902030302020204" pitchFamily="66" charset="0"/>
              </a:rPr>
            </a:br>
            <a:r>
              <a:rPr lang="en-US" b="1" dirty="0">
                <a:latin typeface="Comic Sans MS" panose="030F0902030302020204" pitchFamily="66" charset="0"/>
              </a:rPr>
              <a:t>Possible body signals</a:t>
            </a:r>
            <a:r>
              <a:rPr lang="en-US" dirty="0">
                <a:solidFill>
                  <a:srgbClr val="00B050"/>
                </a:solidFill>
              </a:rPr>
              <a:t/>
            </a:r>
            <a:br>
              <a:rPr lang="en-US" dirty="0">
                <a:solidFill>
                  <a:srgbClr val="00B050"/>
                </a:solidFill>
              </a:rPr>
            </a:br>
            <a:endParaRPr lang="en-US" dirty="0">
              <a:solidFill>
                <a:srgbClr val="00B050"/>
              </a:solidFill>
            </a:endParaRPr>
          </a:p>
        </p:txBody>
      </p:sp>
      <p:sp>
        <p:nvSpPr>
          <p:cNvPr id="3" name="Content Placeholder 2">
            <a:extLst>
              <a:ext uri="{FF2B5EF4-FFF2-40B4-BE49-F238E27FC236}">
                <a16:creationId xmlns:a16="http://schemas.microsoft.com/office/drawing/2014/main" id="{6A508798-4833-F387-13B8-86037218AC81}"/>
              </a:ext>
            </a:extLst>
          </p:cNvPr>
          <p:cNvSpPr>
            <a:spLocks noGrp="1"/>
          </p:cNvSpPr>
          <p:nvPr>
            <p:ph idx="1"/>
          </p:nvPr>
        </p:nvSpPr>
        <p:spPr/>
        <p:txBody>
          <a:bodyPr>
            <a:normAutofit fontScale="92500" lnSpcReduction="20000"/>
          </a:bodyPr>
          <a:lstStyle/>
          <a:p>
            <a:pPr marL="0" indent="0">
              <a:buNone/>
            </a:pPr>
            <a:r>
              <a:rPr lang="en-US" dirty="0">
                <a:solidFill>
                  <a:srgbClr val="00B050"/>
                </a:solidFill>
              </a:rPr>
              <a:t>                          </a:t>
            </a:r>
          </a:p>
          <a:p>
            <a:pPr marL="0" indent="0">
              <a:buNone/>
            </a:pPr>
            <a:r>
              <a:rPr lang="en-US" sz="4000" dirty="0">
                <a:latin typeface="Comic Sans MS" panose="030F0902030302020204" pitchFamily="66" charset="0"/>
              </a:rPr>
              <a:t>Focused and engaged brain</a:t>
            </a:r>
          </a:p>
          <a:p>
            <a:pPr marL="0" indent="0">
              <a:buNone/>
            </a:pPr>
            <a:endParaRPr lang="en-US" sz="4000" dirty="0">
              <a:latin typeface="Comic Sans MS" panose="030F0902030302020204" pitchFamily="66" charset="0"/>
            </a:endParaRPr>
          </a:p>
          <a:p>
            <a:pPr marL="0" indent="0">
              <a:buNone/>
            </a:pPr>
            <a:r>
              <a:rPr lang="en-US" sz="4000" dirty="0">
                <a:latin typeface="Comic Sans MS" panose="030F0902030302020204" pitchFamily="66" charset="0"/>
              </a:rPr>
              <a:t>Steady heartbeat</a:t>
            </a:r>
          </a:p>
          <a:p>
            <a:pPr marL="0" indent="0">
              <a:buNone/>
            </a:pPr>
            <a:r>
              <a:rPr lang="en-US" sz="4000" dirty="0">
                <a:latin typeface="Comic Sans MS" panose="030F0902030302020204" pitchFamily="66" charset="0"/>
              </a:rPr>
              <a:t>                    </a:t>
            </a:r>
          </a:p>
          <a:p>
            <a:pPr marL="0" indent="0">
              <a:buNone/>
            </a:pPr>
            <a:r>
              <a:rPr lang="en-US" sz="4000" dirty="0">
                <a:latin typeface="Comic Sans MS" panose="030F0902030302020204" pitchFamily="66" charset="0"/>
              </a:rPr>
              <a:t>Comfortable body temperature</a:t>
            </a:r>
          </a:p>
          <a:p>
            <a:pPr marL="0" indent="0">
              <a:buNone/>
            </a:pPr>
            <a:r>
              <a:rPr lang="en-US" sz="4000" dirty="0">
                <a:latin typeface="Comic Sans MS" panose="030F0902030302020204" pitchFamily="66" charset="0"/>
              </a:rPr>
              <a:t>                        </a:t>
            </a:r>
          </a:p>
          <a:p>
            <a:pPr marL="0" indent="0">
              <a:buNone/>
            </a:pPr>
            <a:r>
              <a:rPr lang="en-US" sz="4000" dirty="0">
                <a:latin typeface="Comic Sans MS" panose="030F0902030302020204" pitchFamily="66" charset="0"/>
              </a:rPr>
              <a:t>Relaxed muscles</a:t>
            </a:r>
          </a:p>
          <a:p>
            <a:pPr marL="0" indent="0">
              <a:buNone/>
            </a:pPr>
            <a:endParaRPr lang="en-US" dirty="0"/>
          </a:p>
        </p:txBody>
      </p:sp>
      <p:pic>
        <p:nvPicPr>
          <p:cNvPr id="5" name="Picture 4" descr="A black and white outline of a person&#10;&#10;Description automatically generated">
            <a:extLst>
              <a:ext uri="{FF2B5EF4-FFF2-40B4-BE49-F238E27FC236}">
                <a16:creationId xmlns:a16="http://schemas.microsoft.com/office/drawing/2014/main" id="{DEF8178A-66AD-18F2-64B0-6E27814FD37C}"/>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7969877" y="1825625"/>
            <a:ext cx="2781300" cy="3898900"/>
          </a:xfrm>
          <a:prstGeom prst="rect">
            <a:avLst/>
          </a:prstGeom>
        </p:spPr>
      </p:pic>
      <p:sp>
        <p:nvSpPr>
          <p:cNvPr id="6" name="Slide Number Placeholder 5">
            <a:extLst>
              <a:ext uri="{FF2B5EF4-FFF2-40B4-BE49-F238E27FC236}">
                <a16:creationId xmlns:a16="http://schemas.microsoft.com/office/drawing/2014/main" id="{24716D9C-B79B-288D-6B1C-FD1FF567D401}"/>
              </a:ext>
            </a:extLst>
          </p:cNvPr>
          <p:cNvSpPr>
            <a:spLocks noGrp="1"/>
          </p:cNvSpPr>
          <p:nvPr>
            <p:ph type="sldNum" sz="quarter" idx="12"/>
          </p:nvPr>
        </p:nvSpPr>
        <p:spPr/>
        <p:txBody>
          <a:bodyPr/>
          <a:lstStyle/>
          <a:p>
            <a:fld id="{61A4A5BE-5664-1449-9E17-A1E0FDF7991C}" type="slidenum">
              <a:rPr lang="en-US" smtClean="0"/>
              <a:t>11</a:t>
            </a:fld>
            <a:endParaRPr lang="en-US"/>
          </a:p>
        </p:txBody>
      </p:sp>
    </p:spTree>
    <p:extLst>
      <p:ext uri="{BB962C8B-B14F-4D97-AF65-F5344CB8AC3E}">
        <p14:creationId xmlns:p14="http://schemas.microsoft.com/office/powerpoint/2010/main" val="25764572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873AF71-C237-4A6C-A59B-7350E6AF4B69}"/>
              </a:ext>
            </a:extLst>
          </p:cNvPr>
          <p:cNvPicPr>
            <a:picLocks noChangeAspect="1"/>
          </p:cNvPicPr>
          <p:nvPr/>
        </p:nvPicPr>
        <p:blipFill>
          <a:blip r:embed="rId2"/>
          <a:stretch>
            <a:fillRect/>
          </a:stretch>
        </p:blipFill>
        <p:spPr>
          <a:xfrm>
            <a:off x="2063552" y="498739"/>
            <a:ext cx="4176464" cy="5860522"/>
          </a:xfrm>
          <a:prstGeom prst="rect">
            <a:avLst/>
          </a:prstGeom>
        </p:spPr>
      </p:pic>
      <p:sp>
        <p:nvSpPr>
          <p:cNvPr id="9" name="TextBox 8">
            <a:extLst>
              <a:ext uri="{FF2B5EF4-FFF2-40B4-BE49-F238E27FC236}">
                <a16:creationId xmlns:a16="http://schemas.microsoft.com/office/drawing/2014/main" id="{6A7EF78D-087F-41AB-A454-F6A7DC70A0AD}"/>
              </a:ext>
            </a:extLst>
          </p:cNvPr>
          <p:cNvSpPr txBox="1"/>
          <p:nvPr/>
        </p:nvSpPr>
        <p:spPr>
          <a:xfrm>
            <a:off x="6312023" y="2492896"/>
            <a:ext cx="3744416" cy="2677656"/>
          </a:xfrm>
          <a:custGeom>
            <a:avLst/>
            <a:gdLst>
              <a:gd name="connsiteX0" fmla="*/ 0 w 3744416"/>
              <a:gd name="connsiteY0" fmla="*/ 0 h 2677656"/>
              <a:gd name="connsiteX1" fmla="*/ 661513 w 3744416"/>
              <a:gd name="connsiteY1" fmla="*/ 0 h 2677656"/>
              <a:gd name="connsiteX2" fmla="*/ 1285583 w 3744416"/>
              <a:gd name="connsiteY2" fmla="*/ 0 h 2677656"/>
              <a:gd name="connsiteX3" fmla="*/ 1872208 w 3744416"/>
              <a:gd name="connsiteY3" fmla="*/ 0 h 2677656"/>
              <a:gd name="connsiteX4" fmla="*/ 2496277 w 3744416"/>
              <a:gd name="connsiteY4" fmla="*/ 0 h 2677656"/>
              <a:gd name="connsiteX5" fmla="*/ 3082903 w 3744416"/>
              <a:gd name="connsiteY5" fmla="*/ 0 h 2677656"/>
              <a:gd name="connsiteX6" fmla="*/ 3744416 w 3744416"/>
              <a:gd name="connsiteY6" fmla="*/ 0 h 2677656"/>
              <a:gd name="connsiteX7" fmla="*/ 3744416 w 3744416"/>
              <a:gd name="connsiteY7" fmla="*/ 669414 h 2677656"/>
              <a:gd name="connsiteX8" fmla="*/ 3744416 w 3744416"/>
              <a:gd name="connsiteY8" fmla="*/ 1365605 h 2677656"/>
              <a:gd name="connsiteX9" fmla="*/ 3744416 w 3744416"/>
              <a:gd name="connsiteY9" fmla="*/ 1954689 h 2677656"/>
              <a:gd name="connsiteX10" fmla="*/ 3744416 w 3744416"/>
              <a:gd name="connsiteY10" fmla="*/ 2677656 h 2677656"/>
              <a:gd name="connsiteX11" fmla="*/ 3232679 w 3744416"/>
              <a:gd name="connsiteY11" fmla="*/ 2677656 h 2677656"/>
              <a:gd name="connsiteX12" fmla="*/ 2720942 w 3744416"/>
              <a:gd name="connsiteY12" fmla="*/ 2677656 h 2677656"/>
              <a:gd name="connsiteX13" fmla="*/ 2209205 w 3744416"/>
              <a:gd name="connsiteY13" fmla="*/ 2677656 h 2677656"/>
              <a:gd name="connsiteX14" fmla="*/ 1622580 w 3744416"/>
              <a:gd name="connsiteY14" fmla="*/ 2677656 h 2677656"/>
              <a:gd name="connsiteX15" fmla="*/ 1073399 w 3744416"/>
              <a:gd name="connsiteY15" fmla="*/ 2677656 h 2677656"/>
              <a:gd name="connsiteX16" fmla="*/ 0 w 3744416"/>
              <a:gd name="connsiteY16" fmla="*/ 2677656 h 2677656"/>
              <a:gd name="connsiteX17" fmla="*/ 0 w 3744416"/>
              <a:gd name="connsiteY17" fmla="*/ 2061795 h 2677656"/>
              <a:gd name="connsiteX18" fmla="*/ 0 w 3744416"/>
              <a:gd name="connsiteY18" fmla="*/ 1392381 h 2677656"/>
              <a:gd name="connsiteX19" fmla="*/ 0 w 3744416"/>
              <a:gd name="connsiteY19" fmla="*/ 669414 h 2677656"/>
              <a:gd name="connsiteX20" fmla="*/ 0 w 3744416"/>
              <a:gd name="connsiteY20"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44416" h="2677656" extrusionOk="0">
                <a:moveTo>
                  <a:pt x="0" y="0"/>
                </a:moveTo>
                <a:cubicBezTo>
                  <a:pt x="290414" y="-22252"/>
                  <a:pt x="417664" y="-19555"/>
                  <a:pt x="661513" y="0"/>
                </a:cubicBezTo>
                <a:cubicBezTo>
                  <a:pt x="905362" y="19555"/>
                  <a:pt x="1041103" y="-20631"/>
                  <a:pt x="1285583" y="0"/>
                </a:cubicBezTo>
                <a:cubicBezTo>
                  <a:pt x="1530063" y="20631"/>
                  <a:pt x="1599381" y="-12170"/>
                  <a:pt x="1872208" y="0"/>
                </a:cubicBezTo>
                <a:cubicBezTo>
                  <a:pt x="2145036" y="12170"/>
                  <a:pt x="2332803" y="21987"/>
                  <a:pt x="2496277" y="0"/>
                </a:cubicBezTo>
                <a:cubicBezTo>
                  <a:pt x="2659751" y="-21987"/>
                  <a:pt x="2909702" y="12971"/>
                  <a:pt x="3082903" y="0"/>
                </a:cubicBezTo>
                <a:cubicBezTo>
                  <a:pt x="3256104" y="-12971"/>
                  <a:pt x="3423046" y="-4513"/>
                  <a:pt x="3744416" y="0"/>
                </a:cubicBezTo>
                <a:cubicBezTo>
                  <a:pt x="3732525" y="288842"/>
                  <a:pt x="3727786" y="509424"/>
                  <a:pt x="3744416" y="669414"/>
                </a:cubicBezTo>
                <a:cubicBezTo>
                  <a:pt x="3761046" y="829404"/>
                  <a:pt x="3778404" y="1104776"/>
                  <a:pt x="3744416" y="1365605"/>
                </a:cubicBezTo>
                <a:cubicBezTo>
                  <a:pt x="3710428" y="1626434"/>
                  <a:pt x="3720990" y="1727655"/>
                  <a:pt x="3744416" y="1954689"/>
                </a:cubicBezTo>
                <a:cubicBezTo>
                  <a:pt x="3767842" y="2181723"/>
                  <a:pt x="3754308" y="2316533"/>
                  <a:pt x="3744416" y="2677656"/>
                </a:cubicBezTo>
                <a:cubicBezTo>
                  <a:pt x="3622320" y="2666009"/>
                  <a:pt x="3363981" y="2701903"/>
                  <a:pt x="3232679" y="2677656"/>
                </a:cubicBezTo>
                <a:cubicBezTo>
                  <a:pt x="3101377" y="2653409"/>
                  <a:pt x="2909146" y="2677710"/>
                  <a:pt x="2720942" y="2677656"/>
                </a:cubicBezTo>
                <a:cubicBezTo>
                  <a:pt x="2532738" y="2677602"/>
                  <a:pt x="2391334" y="2694457"/>
                  <a:pt x="2209205" y="2677656"/>
                </a:cubicBezTo>
                <a:cubicBezTo>
                  <a:pt x="2027076" y="2660855"/>
                  <a:pt x="1899185" y="2683016"/>
                  <a:pt x="1622580" y="2677656"/>
                </a:cubicBezTo>
                <a:cubicBezTo>
                  <a:pt x="1345975" y="2672296"/>
                  <a:pt x="1280601" y="2689840"/>
                  <a:pt x="1073399" y="2677656"/>
                </a:cubicBezTo>
                <a:cubicBezTo>
                  <a:pt x="866197" y="2665472"/>
                  <a:pt x="456466" y="2667909"/>
                  <a:pt x="0" y="2677656"/>
                </a:cubicBezTo>
                <a:cubicBezTo>
                  <a:pt x="28136" y="2391800"/>
                  <a:pt x="23468" y="2357590"/>
                  <a:pt x="0" y="2061795"/>
                </a:cubicBezTo>
                <a:cubicBezTo>
                  <a:pt x="-23468" y="1766000"/>
                  <a:pt x="-9504" y="1657662"/>
                  <a:pt x="0" y="1392381"/>
                </a:cubicBezTo>
                <a:cubicBezTo>
                  <a:pt x="9504" y="1127100"/>
                  <a:pt x="-4528" y="990709"/>
                  <a:pt x="0" y="669414"/>
                </a:cubicBezTo>
                <a:cubicBezTo>
                  <a:pt x="4528" y="348119"/>
                  <a:pt x="-13071" y="331907"/>
                  <a:pt x="0" y="0"/>
                </a:cubicBezTo>
                <a:close/>
              </a:path>
            </a:pathLst>
          </a:custGeom>
          <a:noFill/>
          <a:ln>
            <a:solidFill>
              <a:schemeClr val="bg1"/>
            </a:solidFill>
            <a:extLst>
              <a:ext uri="{C807C97D-BFC1-408E-A445-0C87EB9F89A2}">
                <ask:lineSketchStyleProps xmlns="" xmlns:ask="http://schemas.microsoft.com/office/drawing/2018/sketchyshapes" sd="4011045176">
                  <a:prstGeom prst="rect">
                    <a:avLst/>
                  </a:prstGeom>
                  <ask:type>
                    <ask:lineSketchFreehand/>
                  </ask:type>
                </ask:lineSketchStyleProps>
              </a:ext>
            </a:extLst>
          </a:ln>
        </p:spPr>
        <p:txBody>
          <a:bodyPr wrap="square">
            <a:spAutoFit/>
          </a:bodyPr>
          <a:lstStyle/>
          <a:p>
            <a:pPr algn="ctr"/>
            <a:r>
              <a:rPr lang="en-US" sz="2800" dirty="0">
                <a:solidFill>
                  <a:schemeClr val="bg1"/>
                </a:solidFill>
                <a:latin typeface="Sassoon Infant Std" panose="020B0503020103030203" pitchFamily="34" charset="0"/>
              </a:rPr>
              <a:t>The Green Zone, like a green light, is when you are “good to go.” If you are in the Green Zone, you may feel happy, calm, and focused.</a:t>
            </a:r>
          </a:p>
        </p:txBody>
      </p:sp>
      <p:pic>
        <p:nvPicPr>
          <p:cNvPr id="13" name="Picture 12">
            <a:extLst>
              <a:ext uri="{FF2B5EF4-FFF2-40B4-BE49-F238E27FC236}">
                <a16:creationId xmlns:a16="http://schemas.microsoft.com/office/drawing/2014/main" id="{E1E4B866-B4F5-48FA-A720-E1530C6DD807}"/>
              </a:ext>
            </a:extLst>
          </p:cNvPr>
          <p:cNvPicPr>
            <a:picLocks noChangeAspect="1"/>
          </p:cNvPicPr>
          <p:nvPr/>
        </p:nvPicPr>
        <p:blipFill>
          <a:blip r:embed="rId3"/>
          <a:stretch>
            <a:fillRect/>
          </a:stretch>
        </p:blipFill>
        <p:spPr>
          <a:xfrm>
            <a:off x="6346160" y="620689"/>
            <a:ext cx="3676145" cy="1701827"/>
          </a:xfrm>
          <a:prstGeom prst="rect">
            <a:avLst/>
          </a:prstGeom>
        </p:spPr>
      </p:pic>
      <p:pic>
        <p:nvPicPr>
          <p:cNvPr id="15" name="Picture 14">
            <a:hlinkClick r:id="rId4" action="ppaction://hlinksldjump"/>
            <a:extLst>
              <a:ext uri="{FF2B5EF4-FFF2-40B4-BE49-F238E27FC236}">
                <a16:creationId xmlns:a16="http://schemas.microsoft.com/office/drawing/2014/main" id="{461CF503-92C1-4CCE-B035-01C4856123BC}"/>
              </a:ext>
            </a:extLst>
          </p:cNvPr>
          <p:cNvPicPr>
            <a:picLocks noChangeAspect="1"/>
          </p:cNvPicPr>
          <p:nvPr/>
        </p:nvPicPr>
        <p:blipFill>
          <a:blip r:embed="rId5"/>
          <a:stretch>
            <a:fillRect/>
          </a:stretch>
        </p:blipFill>
        <p:spPr>
          <a:xfrm>
            <a:off x="2279577" y="2060849"/>
            <a:ext cx="1201435" cy="1201435"/>
          </a:xfrm>
          <a:prstGeom prst="rect">
            <a:avLst/>
          </a:prstGeom>
        </p:spPr>
      </p:pic>
      <p:sp>
        <p:nvSpPr>
          <p:cNvPr id="8" name="TextBox 7">
            <a:extLst>
              <a:ext uri="{FF2B5EF4-FFF2-40B4-BE49-F238E27FC236}">
                <a16:creationId xmlns:a16="http://schemas.microsoft.com/office/drawing/2014/main" id="{FE60F967-C076-4721-9ED1-7AB224B514A0}"/>
              </a:ext>
            </a:extLst>
          </p:cNvPr>
          <p:cNvSpPr txBox="1"/>
          <p:nvPr/>
        </p:nvSpPr>
        <p:spPr>
          <a:xfrm>
            <a:off x="6356834" y="5170552"/>
            <a:ext cx="3903118" cy="369332"/>
          </a:xfrm>
          <a:prstGeom prst="rect">
            <a:avLst/>
          </a:prstGeom>
          <a:solidFill>
            <a:srgbClr val="FFFFBA"/>
          </a:solidFill>
        </p:spPr>
        <p:txBody>
          <a:bodyPr wrap="square" rtlCol="0">
            <a:spAutoFit/>
          </a:bodyPr>
          <a:lstStyle/>
          <a:p>
            <a:pPr algn="ctr"/>
            <a:endParaRPr lang="en-US" dirty="0">
              <a:latin typeface="Sassoon Infant Std" panose="020B0503020103030203" pitchFamily="34" charset="0"/>
            </a:endParaRPr>
          </a:p>
        </p:txBody>
      </p:sp>
    </p:spTree>
    <p:extLst>
      <p:ext uri="{BB962C8B-B14F-4D97-AF65-F5344CB8AC3E}">
        <p14:creationId xmlns:p14="http://schemas.microsoft.com/office/powerpoint/2010/main" val="1025539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194053E-3A9F-6EED-C3BD-A058388EBE81}"/>
              </a:ext>
            </a:extLst>
          </p:cNvPr>
          <p:cNvSpPr>
            <a:spLocks noChangeArrowheads="1"/>
          </p:cNvSpPr>
          <p:nvPr/>
        </p:nvSpPr>
        <p:spPr bwMode="auto">
          <a:xfrm>
            <a:off x="838200" y="638355"/>
            <a:ext cx="4152774" cy="595222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2000" b="0" i="0" u="none" strike="noStrike" cap="none" normalizeH="0" baseline="0" dirty="0">
                <a:ln>
                  <a:noFill/>
                </a:ln>
                <a:effectLst/>
                <a:latin typeface="Comic Sans MS" panose="030F0902030302020204" pitchFamily="66" charset="0"/>
              </a:rPr>
              <a:t>UNDERSTANDING ZONE       TOOLS</a:t>
            </a:r>
          </a:p>
          <a:p>
            <a:pPr marR="0" lvl="0" fontAlgn="base">
              <a:lnSpc>
                <a:spcPct val="90000"/>
              </a:lnSpc>
              <a:spcBef>
                <a:spcPct val="0"/>
              </a:spcBef>
              <a:spcAft>
                <a:spcPts val="600"/>
              </a:spcAft>
              <a:buClrTx/>
              <a:buSzTx/>
              <a:tabLst/>
            </a:pPr>
            <a:endParaRPr lang="en-US" altLang="en-US" sz="2000" dirty="0">
              <a:latin typeface="Comic Sans MS" panose="030F0902030302020204" pitchFamily="66" charset="0"/>
            </a:endParaRP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indent="-228600" fontAlgn="base">
              <a:lnSpc>
                <a:spcPct val="90000"/>
              </a:lnSpc>
              <a:spcBef>
                <a:spcPct val="0"/>
              </a:spcBef>
              <a:spcAft>
                <a:spcPts val="600"/>
              </a:spcAft>
              <a:buFont typeface="Arial" panose="020B0604020202020204" pitchFamily="34" charset="0"/>
              <a:buChar char="•"/>
            </a:pPr>
            <a:r>
              <a:rPr kumimoji="0" lang="en-US" altLang="en-US" sz="2000" b="0" i="0" u="none" strike="noStrike" cap="none" normalizeH="0" baseline="0" dirty="0">
                <a:ln>
                  <a:noFill/>
                </a:ln>
                <a:solidFill>
                  <a:srgbClr val="00B050"/>
                </a:solidFill>
                <a:effectLst/>
                <a:latin typeface="Comic Sans MS" panose="030F0902030302020204" pitchFamily="66" charset="0"/>
              </a:rPr>
              <a:t>Green Zone tools: help us stay calm, focused and feeling good.</a:t>
            </a:r>
            <a:br>
              <a:rPr kumimoji="0" lang="en-US" altLang="en-US" sz="2000" b="0" i="0" u="none" strike="noStrike" cap="none" normalizeH="0" baseline="0" dirty="0">
                <a:ln>
                  <a:noFill/>
                </a:ln>
                <a:solidFill>
                  <a:srgbClr val="00B050"/>
                </a:solidFill>
                <a:effectLst/>
                <a:latin typeface="Comic Sans MS" panose="030F0902030302020204" pitchFamily="66" charset="0"/>
              </a:rPr>
            </a:br>
            <a:r>
              <a:rPr kumimoji="0" lang="en-US" altLang="en-US" sz="2000" b="0" i="0" u="none" strike="noStrike" cap="none" normalizeH="0" baseline="0" dirty="0">
                <a:ln>
                  <a:noFill/>
                </a:ln>
                <a:solidFill>
                  <a:srgbClr val="00B050"/>
                </a:solidFill>
                <a:effectLst/>
                <a:latin typeface="Comic Sans MS" panose="030F0902030302020204" pitchFamily="66" charset="0"/>
              </a:rPr>
              <a:t>These are often proactive strategies. </a:t>
            </a:r>
          </a:p>
          <a:p>
            <a:pPr indent="-228600" fontAlgn="base">
              <a:lnSpc>
                <a:spcPct val="90000"/>
              </a:lnSpc>
              <a:spcBef>
                <a:spcPct val="0"/>
              </a:spcBef>
              <a:spcAft>
                <a:spcPts val="600"/>
              </a:spcAft>
              <a:buFont typeface="Arial" panose="020B0604020202020204" pitchFamily="34" charset="0"/>
              <a:buChar char="•"/>
            </a:pPr>
            <a:endParaRPr kumimoji="0" lang="en-US" altLang="en-US" sz="2000" b="0" i="0" u="none" strike="noStrike" cap="none" normalizeH="0" baseline="0" dirty="0">
              <a:ln>
                <a:noFill/>
              </a:ln>
              <a:effectLst/>
              <a:latin typeface="Comic Sans MS" panose="030F0902030302020204" pitchFamily="66" charset="0"/>
            </a:endParaRPr>
          </a:p>
        </p:txBody>
      </p:sp>
      <p:pic>
        <p:nvPicPr>
          <p:cNvPr id="2050" name="Picture 2" descr="page14image756277296">
            <a:extLst>
              <a:ext uri="{FF2B5EF4-FFF2-40B4-BE49-F238E27FC236}">
                <a16:creationId xmlns:a16="http://schemas.microsoft.com/office/drawing/2014/main" id="{0ED28E1B-7964-975F-4715-0BCE1FB8C0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8708"/>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7862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5" name="Picture 1" descr="page2image8818336">
            <a:extLst>
              <a:ext uri="{FF2B5EF4-FFF2-40B4-BE49-F238E27FC236}">
                <a16:creationId xmlns:a16="http://schemas.microsoft.com/office/drawing/2014/main" id="{FB4E20ED-99BC-183A-E46D-B80EFBA816D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07228" y="643466"/>
            <a:ext cx="8377544" cy="557106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4D2AE12-C2A6-CDA8-AAF1-E30A30C84626}"/>
              </a:ext>
            </a:extLst>
          </p:cNvPr>
          <p:cNvSpPr>
            <a:spLocks noGrp="1"/>
          </p:cNvSpPr>
          <p:nvPr>
            <p:ph type="sldNum" sz="quarter" idx="12"/>
          </p:nvPr>
        </p:nvSpPr>
        <p:spPr>
          <a:xfrm>
            <a:off x="8610600" y="6356350"/>
            <a:ext cx="2743200" cy="365125"/>
          </a:xfrm>
        </p:spPr>
        <p:txBody>
          <a:bodyPr>
            <a:normAutofit/>
          </a:bodyPr>
          <a:lstStyle/>
          <a:p>
            <a:pPr>
              <a:spcAft>
                <a:spcPts val="600"/>
              </a:spcAft>
            </a:pPr>
            <a:fld id="{61A4A5BE-5664-1449-9E17-A1E0FDF7991C}" type="slidenum">
              <a:rPr lang="en-US" smtClean="0"/>
              <a:pPr>
                <a:spcAft>
                  <a:spcPts val="600"/>
                </a:spcAft>
              </a:pPr>
              <a:t>14</a:t>
            </a:fld>
            <a:endParaRPr lang="en-US"/>
          </a:p>
        </p:txBody>
      </p:sp>
    </p:spTree>
    <p:extLst>
      <p:ext uri="{BB962C8B-B14F-4D97-AF65-F5344CB8AC3E}">
        <p14:creationId xmlns:p14="http://schemas.microsoft.com/office/powerpoint/2010/main" val="248995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3" name="Rectangle 16392">
            <a:extLst>
              <a:ext uri="{FF2B5EF4-FFF2-40B4-BE49-F238E27FC236}">
                <a16:creationId xmlns:a16="http://schemas.microsoft.com/office/drawing/2014/main" id="{E4D938A4-397D-4F8D-ADFF-E916F0E8C8F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5" name="Freeform: Shape 16394">
            <a:extLst>
              <a:ext uri="{FF2B5EF4-FFF2-40B4-BE49-F238E27FC236}">
                <a16:creationId xmlns:a16="http://schemas.microsoft.com/office/drawing/2014/main" id="{CB147A70-DC29-4DDF-A34C-2B82C6E229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036"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16397" name="Straight Connector 16396">
            <a:extLst>
              <a:ext uri="{FF2B5EF4-FFF2-40B4-BE49-F238E27FC236}">
                <a16:creationId xmlns:a16="http://schemas.microsoft.com/office/drawing/2014/main" id="{2F61ABFD-DE05-41FD-A6B7-6D40196C1570}"/>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5036" y="1026771"/>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70370" y="955735"/>
            <a:ext cx="2261446" cy="2789984"/>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399" name="Freeform: Shape 16398">
            <a:extLst>
              <a:ext uri="{FF2B5EF4-FFF2-40B4-BE49-F238E27FC236}">
                <a16:creationId xmlns:a16="http://schemas.microsoft.com/office/drawing/2014/main" id="{6C077334-5571-4B83-A83E-4CCCFA7B5E8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356045" y="0"/>
            <a:ext cx="2093996" cy="1402773"/>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sp>
        <p:nvSpPr>
          <p:cNvPr id="16401" name="Oval 16400">
            <a:extLst>
              <a:ext uri="{FF2B5EF4-FFF2-40B4-BE49-F238E27FC236}">
                <a16:creationId xmlns:a16="http://schemas.microsoft.com/office/drawing/2014/main" id="{3B438362-1E1E-4C62-A99E-4134CB16366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37614" y="2755933"/>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03" name="Freeform: Shape 16402">
            <a:extLst>
              <a:ext uri="{FF2B5EF4-FFF2-40B4-BE49-F238E27FC236}">
                <a16:creationId xmlns:a16="http://schemas.microsoft.com/office/drawing/2014/main" id="{0F646DF8-223D-47DD-95B1-F2654229E56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45179" y="4596976"/>
            <a:ext cx="2020356" cy="2124499"/>
          </a:xfrm>
          <a:custGeom>
            <a:avLst/>
            <a:gdLst/>
            <a:ahLst/>
            <a:cxnLst/>
            <a:rect l="l" t="t" r="r" b="b"/>
            <a:pathLst>
              <a:path w="1999274" h="2247255">
                <a:moveTo>
                  <a:pt x="108501" y="0"/>
                </a:moveTo>
                <a:lnTo>
                  <a:pt x="1890773" y="0"/>
                </a:lnTo>
                <a:cubicBezTo>
                  <a:pt x="1950696" y="0"/>
                  <a:pt x="1999274" y="48578"/>
                  <a:pt x="1999274" y="108501"/>
                </a:cubicBezTo>
                <a:lnTo>
                  <a:pt x="1999274" y="2138754"/>
                </a:lnTo>
                <a:cubicBezTo>
                  <a:pt x="1999274" y="2198677"/>
                  <a:pt x="1950696" y="2247255"/>
                  <a:pt x="1890773" y="2247255"/>
                </a:cubicBezTo>
                <a:lnTo>
                  <a:pt x="108501" y="2247255"/>
                </a:lnTo>
                <a:cubicBezTo>
                  <a:pt x="48578" y="2247255"/>
                  <a:pt x="0" y="2198677"/>
                  <a:pt x="0" y="2138754"/>
                </a:cubicBezTo>
                <a:lnTo>
                  <a:pt x="0" y="108501"/>
                </a:lnTo>
                <a:cubicBezTo>
                  <a:pt x="0" y="48578"/>
                  <a:pt x="48578" y="0"/>
                  <a:pt x="108501" y="0"/>
                </a:cubicBez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5997943" y="1825625"/>
            <a:ext cx="5393361" cy="4351338"/>
          </a:xfrm>
        </p:spPr>
        <p:txBody>
          <a:bodyPr>
            <a:normAutofit/>
          </a:bodyPr>
          <a:lstStyle/>
          <a:p>
            <a:pPr marL="0" indent="0">
              <a:buNone/>
            </a:pPr>
            <a:r>
              <a:rPr lang="en-GB" sz="3600" b="1" dirty="0">
                <a:latin typeface="Bradley Hand ITC" panose="03070402050302030203" pitchFamily="66" charset="0"/>
              </a:rPr>
              <a:t>The </a:t>
            </a:r>
            <a:r>
              <a:rPr lang="en-GB" sz="3600" b="1" dirty="0">
                <a:solidFill>
                  <a:srgbClr val="0070C0"/>
                </a:solidFill>
                <a:latin typeface="Bradley Hand ITC" panose="03070402050302030203" pitchFamily="66" charset="0"/>
              </a:rPr>
              <a:t>Blue</a:t>
            </a:r>
            <a:r>
              <a:rPr lang="en-GB" sz="3600" b="1" dirty="0">
                <a:latin typeface="Bradley Hand ITC" panose="03070402050302030203" pitchFamily="66" charset="0"/>
              </a:rPr>
              <a:t> Zone</a:t>
            </a:r>
          </a:p>
          <a:p>
            <a:pPr marL="0" indent="0">
              <a:buNone/>
            </a:pPr>
            <a:r>
              <a:rPr lang="en-GB" b="1" dirty="0">
                <a:latin typeface="Bradley Hand ITC" panose="03070402050302030203" pitchFamily="66" charset="0"/>
              </a:rPr>
              <a:t>We are expected to be in the </a:t>
            </a:r>
            <a:r>
              <a:rPr lang="en-GB" b="1" dirty="0">
                <a:solidFill>
                  <a:srgbClr val="00B0F0"/>
                </a:solidFill>
                <a:latin typeface="Bradley Hand ITC" panose="03070402050302030203" pitchFamily="66" charset="0"/>
              </a:rPr>
              <a:t>Blue </a:t>
            </a:r>
            <a:r>
              <a:rPr lang="en-GB" b="1" dirty="0">
                <a:latin typeface="Bradley Hand ITC" panose="03070402050302030203" pitchFamily="66" charset="0"/>
              </a:rPr>
              <a:t>Zone just before bedtime or when we are watching the TV. We are running slow! We might be tired or sad. This is an unexpected zone to be in for learning.</a:t>
            </a:r>
          </a:p>
        </p:txBody>
      </p:sp>
      <p:sp>
        <p:nvSpPr>
          <p:cNvPr id="16405" name="Arc 16404">
            <a:extLst>
              <a:ext uri="{FF2B5EF4-FFF2-40B4-BE49-F238E27FC236}">
                <a16:creationId xmlns:a16="http://schemas.microsoft.com/office/drawing/2014/main" id="{4D3DC50D-CA0F-48F9-B17E-20D8669AA4E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53204" y="402001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Slide Number Placeholder 1">
            <a:extLst>
              <a:ext uri="{FF2B5EF4-FFF2-40B4-BE49-F238E27FC236}">
                <a16:creationId xmlns:a16="http://schemas.microsoft.com/office/drawing/2014/main" id="{C2877807-428C-BDE5-02A3-8E6D4E2078F2}"/>
              </a:ext>
            </a:extLst>
          </p:cNvPr>
          <p:cNvSpPr>
            <a:spLocks noGrp="1"/>
          </p:cNvSpPr>
          <p:nvPr>
            <p:ph type="sldNum" sz="quarter" idx="12"/>
          </p:nvPr>
        </p:nvSpPr>
        <p:spPr/>
        <p:txBody>
          <a:bodyPr/>
          <a:lstStyle/>
          <a:p>
            <a:fld id="{61A4A5BE-5664-1449-9E17-A1E0FDF7991C}" type="slidenum">
              <a:rPr lang="en-US" smtClean="0"/>
              <a:t>15</a:t>
            </a:fld>
            <a:endParaRPr lang="en-US"/>
          </a:p>
        </p:txBody>
      </p:sp>
    </p:spTree>
    <p:extLst>
      <p:ext uri="{BB962C8B-B14F-4D97-AF65-F5344CB8AC3E}">
        <p14:creationId xmlns:p14="http://schemas.microsoft.com/office/powerpoint/2010/main" val="30082382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03512" y="260648"/>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5F26BEE6-0569-4901-06C7-1728F8C29E94}"/>
              </a:ext>
            </a:extLst>
          </p:cNvPr>
          <p:cNvSpPr>
            <a:spLocks noGrp="1"/>
          </p:cNvSpPr>
          <p:nvPr>
            <p:ph type="sldNum" sz="quarter" idx="12"/>
          </p:nvPr>
        </p:nvSpPr>
        <p:spPr/>
        <p:txBody>
          <a:bodyPr/>
          <a:lstStyle/>
          <a:p>
            <a:fld id="{61A4A5BE-5664-1449-9E17-A1E0FDF7991C}" type="slidenum">
              <a:rPr lang="en-US" smtClean="0"/>
              <a:t>16</a:t>
            </a:fld>
            <a:endParaRPr lang="en-US"/>
          </a:p>
        </p:txBody>
      </p:sp>
    </p:spTree>
    <p:extLst>
      <p:ext uri="{BB962C8B-B14F-4D97-AF65-F5344CB8AC3E}">
        <p14:creationId xmlns:p14="http://schemas.microsoft.com/office/powerpoint/2010/main" val="3328010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DC6BE-B656-9857-D82F-EC0A562CDD84}"/>
              </a:ext>
            </a:extLst>
          </p:cNvPr>
          <p:cNvSpPr>
            <a:spLocks noGrp="1"/>
          </p:cNvSpPr>
          <p:nvPr>
            <p:ph type="title"/>
          </p:nvPr>
        </p:nvSpPr>
        <p:spPr>
          <a:xfrm>
            <a:off x="609598" y="0"/>
            <a:ext cx="10960100" cy="1901826"/>
          </a:xfrm>
        </p:spPr>
        <p:txBody>
          <a:bodyPr/>
          <a:lstStyle/>
          <a:p>
            <a:r>
              <a:rPr lang="en-US" dirty="0">
                <a:solidFill>
                  <a:srgbClr val="0070C0"/>
                </a:solidFill>
                <a:latin typeface="Comic Sans MS" panose="030F0902030302020204" pitchFamily="66" charset="0"/>
              </a:rPr>
              <a:t>                     </a:t>
            </a:r>
            <a:r>
              <a:rPr lang="en-US" b="1" dirty="0">
                <a:solidFill>
                  <a:srgbClr val="0070C0"/>
                </a:solidFill>
                <a:latin typeface="Comic Sans MS" panose="030F0902030302020204" pitchFamily="66" charset="0"/>
              </a:rPr>
              <a:t>Blue Zone</a:t>
            </a:r>
            <a:br>
              <a:rPr lang="en-US" b="1" dirty="0">
                <a:solidFill>
                  <a:srgbClr val="0070C0"/>
                </a:solidFill>
                <a:latin typeface="Comic Sans MS" panose="030F0902030302020204" pitchFamily="66" charset="0"/>
              </a:rPr>
            </a:br>
            <a:r>
              <a:rPr lang="en-US" b="1" dirty="0">
                <a:solidFill>
                  <a:srgbClr val="0070C0"/>
                </a:solidFill>
                <a:latin typeface="Comic Sans MS" panose="030F0902030302020204" pitchFamily="66" charset="0"/>
              </a:rPr>
              <a:t>             Possible body signals </a:t>
            </a:r>
          </a:p>
        </p:txBody>
      </p:sp>
      <p:pic>
        <p:nvPicPr>
          <p:cNvPr id="3" name="Picture 2" descr="A black and white outline of a person&#10;&#10;Description automatically generated">
            <a:extLst>
              <a:ext uri="{FF2B5EF4-FFF2-40B4-BE49-F238E27FC236}">
                <a16:creationId xmlns:a16="http://schemas.microsoft.com/office/drawing/2014/main" id="{C244224D-C8FE-3AAC-1579-527A0EDB953B}"/>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5048250" y="1901826"/>
            <a:ext cx="2781300" cy="3898900"/>
          </a:xfrm>
          <a:prstGeom prst="rect">
            <a:avLst/>
          </a:prstGeom>
          <a:solidFill>
            <a:srgbClr val="0070C0"/>
          </a:solidFill>
          <a:ln>
            <a:solidFill>
              <a:srgbClr val="0070C0"/>
            </a:solidFill>
          </a:ln>
        </p:spPr>
      </p:pic>
      <p:sp>
        <p:nvSpPr>
          <p:cNvPr id="4" name="TextBox 3">
            <a:extLst>
              <a:ext uri="{FF2B5EF4-FFF2-40B4-BE49-F238E27FC236}">
                <a16:creationId xmlns:a16="http://schemas.microsoft.com/office/drawing/2014/main" id="{A04F961F-AD8B-96FD-CED2-ED92DEDA7C75}"/>
              </a:ext>
            </a:extLst>
          </p:cNvPr>
          <p:cNvSpPr txBox="1"/>
          <p:nvPr/>
        </p:nvSpPr>
        <p:spPr>
          <a:xfrm>
            <a:off x="1357314" y="2371725"/>
            <a:ext cx="3443286" cy="3785652"/>
          </a:xfrm>
          <a:prstGeom prst="rect">
            <a:avLst/>
          </a:prstGeom>
          <a:noFill/>
        </p:spPr>
        <p:txBody>
          <a:bodyPr wrap="square" rtlCol="0">
            <a:spAutoFit/>
          </a:bodyPr>
          <a:lstStyle/>
          <a:p>
            <a:r>
              <a:rPr lang="en-US" sz="4000" dirty="0">
                <a:solidFill>
                  <a:srgbClr val="0070C0"/>
                </a:solidFill>
                <a:latin typeface="Comic Sans MS" panose="030F0902030302020204" pitchFamily="66" charset="0"/>
              </a:rPr>
              <a:t>Foggy head</a:t>
            </a:r>
          </a:p>
          <a:p>
            <a:endParaRPr lang="en-US" sz="4000" dirty="0">
              <a:solidFill>
                <a:srgbClr val="0070C0"/>
              </a:solidFill>
              <a:latin typeface="Comic Sans MS" panose="030F0902030302020204" pitchFamily="66" charset="0"/>
            </a:endParaRPr>
          </a:p>
          <a:p>
            <a:r>
              <a:rPr lang="en-US" sz="4000" dirty="0">
                <a:solidFill>
                  <a:srgbClr val="0070C0"/>
                </a:solidFill>
                <a:latin typeface="Comic Sans MS" panose="030F0902030302020204" pitchFamily="66" charset="0"/>
              </a:rPr>
              <a:t>Feeling ill</a:t>
            </a:r>
          </a:p>
          <a:p>
            <a:endParaRPr lang="en-US" sz="4000" dirty="0">
              <a:solidFill>
                <a:srgbClr val="0070C0"/>
              </a:solidFill>
              <a:latin typeface="Comic Sans MS" panose="030F0902030302020204" pitchFamily="66" charset="0"/>
            </a:endParaRPr>
          </a:p>
          <a:p>
            <a:r>
              <a:rPr lang="en-US" sz="4000" dirty="0">
                <a:solidFill>
                  <a:srgbClr val="0070C0"/>
                </a:solidFill>
                <a:latin typeface="Comic Sans MS" panose="030F0902030302020204" pitchFamily="66" charset="0"/>
              </a:rPr>
              <a:t>Slow heartbeat</a:t>
            </a:r>
          </a:p>
        </p:txBody>
      </p:sp>
      <p:sp>
        <p:nvSpPr>
          <p:cNvPr id="5" name="TextBox 4">
            <a:extLst>
              <a:ext uri="{FF2B5EF4-FFF2-40B4-BE49-F238E27FC236}">
                <a16:creationId xmlns:a16="http://schemas.microsoft.com/office/drawing/2014/main" id="{25D5421E-A7E4-2321-A853-491D7A5513D1}"/>
              </a:ext>
            </a:extLst>
          </p:cNvPr>
          <p:cNvSpPr txBox="1"/>
          <p:nvPr/>
        </p:nvSpPr>
        <p:spPr>
          <a:xfrm>
            <a:off x="7829551" y="3686175"/>
            <a:ext cx="3929062" cy="1600438"/>
          </a:xfrm>
          <a:prstGeom prst="rect">
            <a:avLst/>
          </a:prstGeom>
          <a:noFill/>
        </p:spPr>
        <p:txBody>
          <a:bodyPr wrap="square" rtlCol="0">
            <a:spAutoFit/>
          </a:bodyPr>
          <a:lstStyle/>
          <a:p>
            <a:endParaRPr lang="en-US" sz="4000" dirty="0">
              <a:solidFill>
                <a:srgbClr val="0070C0"/>
              </a:solidFill>
              <a:latin typeface="Comic Sans MS" panose="030F0902030302020204" pitchFamily="66" charset="0"/>
            </a:endParaRPr>
          </a:p>
          <a:p>
            <a:r>
              <a:rPr lang="en-US" sz="4000" dirty="0">
                <a:solidFill>
                  <a:srgbClr val="0070C0"/>
                </a:solidFill>
                <a:latin typeface="Comic Sans MS" panose="030F0902030302020204" pitchFamily="66" charset="0"/>
              </a:rPr>
              <a:t> Moving slowly</a:t>
            </a:r>
          </a:p>
          <a:p>
            <a:endParaRPr lang="en-US" dirty="0"/>
          </a:p>
        </p:txBody>
      </p:sp>
      <p:sp>
        <p:nvSpPr>
          <p:cNvPr id="6" name="TextBox 5">
            <a:extLst>
              <a:ext uri="{FF2B5EF4-FFF2-40B4-BE49-F238E27FC236}">
                <a16:creationId xmlns:a16="http://schemas.microsoft.com/office/drawing/2014/main" id="{7478F11E-B843-B5DF-E5CF-910E42A0E294}"/>
              </a:ext>
            </a:extLst>
          </p:cNvPr>
          <p:cNvSpPr txBox="1"/>
          <p:nvPr/>
        </p:nvSpPr>
        <p:spPr>
          <a:xfrm>
            <a:off x="8077200" y="2228850"/>
            <a:ext cx="3089910" cy="707886"/>
          </a:xfrm>
          <a:prstGeom prst="rect">
            <a:avLst/>
          </a:prstGeom>
          <a:noFill/>
        </p:spPr>
        <p:txBody>
          <a:bodyPr wrap="square" rtlCol="0">
            <a:spAutoFit/>
          </a:bodyPr>
          <a:lstStyle/>
          <a:p>
            <a:r>
              <a:rPr lang="en-US" sz="4000" dirty="0">
                <a:solidFill>
                  <a:srgbClr val="0070C0"/>
                </a:solidFill>
                <a:latin typeface="Comic Sans MS" panose="030F0902030302020204" pitchFamily="66" charset="0"/>
              </a:rPr>
              <a:t>Low energy</a:t>
            </a:r>
          </a:p>
        </p:txBody>
      </p:sp>
      <p:sp>
        <p:nvSpPr>
          <p:cNvPr id="7" name="TextBox 6">
            <a:extLst>
              <a:ext uri="{FF2B5EF4-FFF2-40B4-BE49-F238E27FC236}">
                <a16:creationId xmlns:a16="http://schemas.microsoft.com/office/drawing/2014/main" id="{63E2D6ED-B517-EDA7-9C54-0E9FADF57520}"/>
              </a:ext>
            </a:extLst>
          </p:cNvPr>
          <p:cNvSpPr txBox="1"/>
          <p:nvPr/>
        </p:nvSpPr>
        <p:spPr>
          <a:xfrm>
            <a:off x="8077200" y="3257550"/>
            <a:ext cx="3219893" cy="1877437"/>
          </a:xfrm>
          <a:prstGeom prst="rect">
            <a:avLst/>
          </a:prstGeom>
          <a:noFill/>
        </p:spPr>
        <p:txBody>
          <a:bodyPr wrap="square" rtlCol="0">
            <a:spAutoFit/>
          </a:bodyPr>
          <a:lstStyle/>
          <a:p>
            <a:r>
              <a:rPr lang="en-US" sz="4000" dirty="0">
                <a:solidFill>
                  <a:srgbClr val="0070C0"/>
                </a:solidFill>
                <a:latin typeface="Comic Sans MS" panose="030F0902030302020204" pitchFamily="66" charset="0"/>
              </a:rPr>
              <a:t>Heavy limbs</a:t>
            </a:r>
          </a:p>
          <a:p>
            <a:endParaRPr lang="en-US" sz="4000" dirty="0">
              <a:solidFill>
                <a:srgbClr val="0070C0"/>
              </a:solidFill>
              <a:latin typeface="Comic Sans MS" panose="030F0902030302020204" pitchFamily="66" charset="0"/>
            </a:endParaRPr>
          </a:p>
          <a:p>
            <a:endParaRPr lang="en-US" dirty="0"/>
          </a:p>
          <a:p>
            <a:endParaRPr lang="en-US" dirty="0"/>
          </a:p>
        </p:txBody>
      </p:sp>
    </p:spTree>
    <p:extLst>
      <p:ext uri="{BB962C8B-B14F-4D97-AF65-F5344CB8AC3E}">
        <p14:creationId xmlns:p14="http://schemas.microsoft.com/office/powerpoint/2010/main" val="5951410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64F9531F-EEBA-4EAB-A4F8-03BB2116DA47}"/>
              </a:ext>
            </a:extLst>
          </p:cNvPr>
          <p:cNvPicPr>
            <a:picLocks noChangeAspect="1"/>
          </p:cNvPicPr>
          <p:nvPr/>
        </p:nvPicPr>
        <p:blipFill>
          <a:blip r:embed="rId2"/>
          <a:stretch>
            <a:fillRect/>
          </a:stretch>
        </p:blipFill>
        <p:spPr>
          <a:xfrm>
            <a:off x="2135560" y="548681"/>
            <a:ext cx="4032448" cy="5797469"/>
          </a:xfrm>
          <a:prstGeom prst="rect">
            <a:avLst/>
          </a:prstGeom>
        </p:spPr>
      </p:pic>
      <p:sp>
        <p:nvSpPr>
          <p:cNvPr id="14" name="TextBox 13">
            <a:extLst>
              <a:ext uri="{FF2B5EF4-FFF2-40B4-BE49-F238E27FC236}">
                <a16:creationId xmlns:a16="http://schemas.microsoft.com/office/drawing/2014/main" id="{8A4E94C3-FF6B-4DA7-A30A-BD0A4CFE0D99}"/>
              </a:ext>
            </a:extLst>
          </p:cNvPr>
          <p:cNvSpPr txBox="1"/>
          <p:nvPr/>
        </p:nvSpPr>
        <p:spPr>
          <a:xfrm>
            <a:off x="6313178" y="2807209"/>
            <a:ext cx="3526085" cy="2092881"/>
          </a:xfrm>
          <a:custGeom>
            <a:avLst/>
            <a:gdLst>
              <a:gd name="connsiteX0" fmla="*/ 0 w 3526085"/>
              <a:gd name="connsiteY0" fmla="*/ 0 h 2092881"/>
              <a:gd name="connsiteX1" fmla="*/ 481898 w 3526085"/>
              <a:gd name="connsiteY1" fmla="*/ 0 h 2092881"/>
              <a:gd name="connsiteX2" fmla="*/ 963797 w 3526085"/>
              <a:gd name="connsiteY2" fmla="*/ 0 h 2092881"/>
              <a:gd name="connsiteX3" fmla="*/ 1621999 w 3526085"/>
              <a:gd name="connsiteY3" fmla="*/ 0 h 2092881"/>
              <a:gd name="connsiteX4" fmla="*/ 2244941 w 3526085"/>
              <a:gd name="connsiteY4" fmla="*/ 0 h 2092881"/>
              <a:gd name="connsiteX5" fmla="*/ 2762100 w 3526085"/>
              <a:gd name="connsiteY5" fmla="*/ 0 h 2092881"/>
              <a:gd name="connsiteX6" fmla="*/ 3526085 w 3526085"/>
              <a:gd name="connsiteY6" fmla="*/ 0 h 2092881"/>
              <a:gd name="connsiteX7" fmla="*/ 3526085 w 3526085"/>
              <a:gd name="connsiteY7" fmla="*/ 634841 h 2092881"/>
              <a:gd name="connsiteX8" fmla="*/ 3526085 w 3526085"/>
              <a:gd name="connsiteY8" fmla="*/ 1353396 h 2092881"/>
              <a:gd name="connsiteX9" fmla="*/ 3526085 w 3526085"/>
              <a:gd name="connsiteY9" fmla="*/ 2092881 h 2092881"/>
              <a:gd name="connsiteX10" fmla="*/ 2973665 w 3526085"/>
              <a:gd name="connsiteY10" fmla="*/ 2092881 h 2092881"/>
              <a:gd name="connsiteX11" fmla="*/ 2315462 w 3526085"/>
              <a:gd name="connsiteY11" fmla="*/ 2092881 h 2092881"/>
              <a:gd name="connsiteX12" fmla="*/ 1727782 w 3526085"/>
              <a:gd name="connsiteY12" fmla="*/ 2092881 h 2092881"/>
              <a:gd name="connsiteX13" fmla="*/ 1210623 w 3526085"/>
              <a:gd name="connsiteY13" fmla="*/ 2092881 h 2092881"/>
              <a:gd name="connsiteX14" fmla="*/ 622942 w 3526085"/>
              <a:gd name="connsiteY14" fmla="*/ 2092881 h 2092881"/>
              <a:gd name="connsiteX15" fmla="*/ 0 w 3526085"/>
              <a:gd name="connsiteY15" fmla="*/ 2092881 h 2092881"/>
              <a:gd name="connsiteX16" fmla="*/ 0 w 3526085"/>
              <a:gd name="connsiteY16" fmla="*/ 1374325 h 2092881"/>
              <a:gd name="connsiteX17" fmla="*/ 0 w 3526085"/>
              <a:gd name="connsiteY17" fmla="*/ 634841 h 2092881"/>
              <a:gd name="connsiteX18" fmla="*/ 0 w 3526085"/>
              <a:gd name="connsiteY18" fmla="*/ 0 h 2092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526085" h="2092881" fill="none" extrusionOk="0">
                <a:moveTo>
                  <a:pt x="0" y="0"/>
                </a:moveTo>
                <a:cubicBezTo>
                  <a:pt x="209628" y="-7230"/>
                  <a:pt x="270004" y="16457"/>
                  <a:pt x="481898" y="0"/>
                </a:cubicBezTo>
                <a:cubicBezTo>
                  <a:pt x="693792" y="-16457"/>
                  <a:pt x="803849" y="-6572"/>
                  <a:pt x="963797" y="0"/>
                </a:cubicBezTo>
                <a:cubicBezTo>
                  <a:pt x="1123745" y="6572"/>
                  <a:pt x="1481839" y="23847"/>
                  <a:pt x="1621999" y="0"/>
                </a:cubicBezTo>
                <a:cubicBezTo>
                  <a:pt x="1762159" y="-23847"/>
                  <a:pt x="2034344" y="16328"/>
                  <a:pt x="2244941" y="0"/>
                </a:cubicBezTo>
                <a:cubicBezTo>
                  <a:pt x="2455538" y="-16328"/>
                  <a:pt x="2571701" y="6080"/>
                  <a:pt x="2762100" y="0"/>
                </a:cubicBezTo>
                <a:cubicBezTo>
                  <a:pt x="2952499" y="-6080"/>
                  <a:pt x="3180208" y="19285"/>
                  <a:pt x="3526085" y="0"/>
                </a:cubicBezTo>
                <a:cubicBezTo>
                  <a:pt x="3553360" y="278670"/>
                  <a:pt x="3502160" y="447674"/>
                  <a:pt x="3526085" y="634841"/>
                </a:cubicBezTo>
                <a:cubicBezTo>
                  <a:pt x="3550010" y="822008"/>
                  <a:pt x="3493055" y="1131935"/>
                  <a:pt x="3526085" y="1353396"/>
                </a:cubicBezTo>
                <a:cubicBezTo>
                  <a:pt x="3559115" y="1574858"/>
                  <a:pt x="3556571" y="1806383"/>
                  <a:pt x="3526085" y="2092881"/>
                </a:cubicBezTo>
                <a:cubicBezTo>
                  <a:pt x="3385032" y="2085355"/>
                  <a:pt x="3148092" y="2112383"/>
                  <a:pt x="2973665" y="2092881"/>
                </a:cubicBezTo>
                <a:cubicBezTo>
                  <a:pt x="2799238" y="2073379"/>
                  <a:pt x="2474160" y="2106301"/>
                  <a:pt x="2315462" y="2092881"/>
                </a:cubicBezTo>
                <a:cubicBezTo>
                  <a:pt x="2156764" y="2079461"/>
                  <a:pt x="1917688" y="2111665"/>
                  <a:pt x="1727782" y="2092881"/>
                </a:cubicBezTo>
                <a:cubicBezTo>
                  <a:pt x="1537876" y="2074097"/>
                  <a:pt x="1426861" y="2114798"/>
                  <a:pt x="1210623" y="2092881"/>
                </a:cubicBezTo>
                <a:cubicBezTo>
                  <a:pt x="994385" y="2070964"/>
                  <a:pt x="748681" y="2091847"/>
                  <a:pt x="622942" y="2092881"/>
                </a:cubicBezTo>
                <a:cubicBezTo>
                  <a:pt x="497203" y="2093915"/>
                  <a:pt x="140503" y="2092192"/>
                  <a:pt x="0" y="2092881"/>
                </a:cubicBezTo>
                <a:cubicBezTo>
                  <a:pt x="28768" y="1762152"/>
                  <a:pt x="-10573" y="1702073"/>
                  <a:pt x="0" y="1374325"/>
                </a:cubicBezTo>
                <a:cubicBezTo>
                  <a:pt x="10573" y="1046577"/>
                  <a:pt x="1817" y="972483"/>
                  <a:pt x="0" y="634841"/>
                </a:cubicBezTo>
                <a:cubicBezTo>
                  <a:pt x="-1817" y="297199"/>
                  <a:pt x="-27536" y="159821"/>
                  <a:pt x="0" y="0"/>
                </a:cubicBezTo>
                <a:close/>
              </a:path>
              <a:path w="3526085" h="2092881" stroke="0" extrusionOk="0">
                <a:moveTo>
                  <a:pt x="0" y="0"/>
                </a:moveTo>
                <a:cubicBezTo>
                  <a:pt x="126216" y="2457"/>
                  <a:pt x="367196" y="-10779"/>
                  <a:pt x="587681" y="0"/>
                </a:cubicBezTo>
                <a:cubicBezTo>
                  <a:pt x="808166" y="10779"/>
                  <a:pt x="1002889" y="-3232"/>
                  <a:pt x="1245883" y="0"/>
                </a:cubicBezTo>
                <a:cubicBezTo>
                  <a:pt x="1488877" y="3232"/>
                  <a:pt x="1639675" y="-27346"/>
                  <a:pt x="1904086" y="0"/>
                </a:cubicBezTo>
                <a:cubicBezTo>
                  <a:pt x="2168497" y="27346"/>
                  <a:pt x="2185249" y="-23027"/>
                  <a:pt x="2421245" y="0"/>
                </a:cubicBezTo>
                <a:cubicBezTo>
                  <a:pt x="2657241" y="23027"/>
                  <a:pt x="2757703" y="24491"/>
                  <a:pt x="3008926" y="0"/>
                </a:cubicBezTo>
                <a:cubicBezTo>
                  <a:pt x="3260149" y="-24491"/>
                  <a:pt x="3312234" y="-21174"/>
                  <a:pt x="3526085" y="0"/>
                </a:cubicBezTo>
                <a:cubicBezTo>
                  <a:pt x="3539800" y="273998"/>
                  <a:pt x="3510882" y="378064"/>
                  <a:pt x="3526085" y="697627"/>
                </a:cubicBezTo>
                <a:cubicBezTo>
                  <a:pt x="3541288" y="1017190"/>
                  <a:pt x="3546793" y="1199764"/>
                  <a:pt x="3526085" y="1332468"/>
                </a:cubicBezTo>
                <a:cubicBezTo>
                  <a:pt x="3505377" y="1465172"/>
                  <a:pt x="3509825" y="1737075"/>
                  <a:pt x="3526085" y="2092881"/>
                </a:cubicBezTo>
                <a:cubicBezTo>
                  <a:pt x="3256506" y="2072143"/>
                  <a:pt x="3171500" y="2092945"/>
                  <a:pt x="2973665" y="2092881"/>
                </a:cubicBezTo>
                <a:cubicBezTo>
                  <a:pt x="2775830" y="2092817"/>
                  <a:pt x="2536814" y="2118349"/>
                  <a:pt x="2350723" y="2092881"/>
                </a:cubicBezTo>
                <a:cubicBezTo>
                  <a:pt x="2164632" y="2067413"/>
                  <a:pt x="2059191" y="2118688"/>
                  <a:pt x="1833564" y="2092881"/>
                </a:cubicBezTo>
                <a:cubicBezTo>
                  <a:pt x="1607937" y="2067074"/>
                  <a:pt x="1483365" y="2102501"/>
                  <a:pt x="1316405" y="2092881"/>
                </a:cubicBezTo>
                <a:cubicBezTo>
                  <a:pt x="1149445" y="2083261"/>
                  <a:pt x="911953" y="2071133"/>
                  <a:pt x="693463" y="2092881"/>
                </a:cubicBezTo>
                <a:cubicBezTo>
                  <a:pt x="474973" y="2114629"/>
                  <a:pt x="330123" y="2059187"/>
                  <a:pt x="0" y="2092881"/>
                </a:cubicBezTo>
                <a:cubicBezTo>
                  <a:pt x="-31501" y="1907463"/>
                  <a:pt x="-7234" y="1657882"/>
                  <a:pt x="0" y="1458040"/>
                </a:cubicBezTo>
                <a:cubicBezTo>
                  <a:pt x="7234" y="1258198"/>
                  <a:pt x="-25797" y="1002719"/>
                  <a:pt x="0" y="781342"/>
                </a:cubicBezTo>
                <a:cubicBezTo>
                  <a:pt x="25797" y="559965"/>
                  <a:pt x="-29136" y="219633"/>
                  <a:pt x="0" y="0"/>
                </a:cubicBezTo>
                <a:close/>
              </a:path>
            </a:pathLst>
          </a:custGeom>
          <a:solidFill>
            <a:schemeClr val="bg1"/>
          </a:solidFill>
          <a:ln>
            <a:solidFill>
              <a:schemeClr val="bg1"/>
            </a:solidFill>
            <a:extLst>
              <a:ext uri="{C807C97D-BFC1-408E-A445-0C87EB9F89A2}">
                <ask:lineSketchStyleProps xmlns="" xmlns:ask="http://schemas.microsoft.com/office/drawing/2018/sketchyshapes" sd="396287206">
                  <a:prstGeom prst="rect">
                    <a:avLst/>
                  </a:prstGeom>
                  <ask:type>
                    <ask:lineSketchFreehand/>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2600" dirty="0">
                <a:solidFill>
                  <a:srgbClr val="0070C0"/>
                </a:solidFill>
                <a:latin typeface="Sassoon Infant Std" panose="020B0503020103030203" pitchFamily="34" charset="0"/>
              </a:rPr>
              <a:t>When you’re in the Blue Zone, your body is </a:t>
            </a:r>
          </a:p>
          <a:p>
            <a:pPr algn="ctr"/>
            <a:r>
              <a:rPr lang="en-US" sz="2600" dirty="0">
                <a:solidFill>
                  <a:srgbClr val="0070C0"/>
                </a:solidFill>
                <a:latin typeface="Sassoon Infant Std" panose="020B0503020103030203" pitchFamily="34" charset="0"/>
              </a:rPr>
              <a:t>running slow, such as when you are tired, sick, </a:t>
            </a:r>
          </a:p>
          <a:p>
            <a:pPr algn="ctr"/>
            <a:r>
              <a:rPr lang="en-US" sz="2600" dirty="0">
                <a:solidFill>
                  <a:srgbClr val="0070C0"/>
                </a:solidFill>
                <a:latin typeface="Sassoon Infant Std" panose="020B0503020103030203" pitchFamily="34" charset="0"/>
              </a:rPr>
              <a:t>sad or bored</a:t>
            </a:r>
            <a:endParaRPr lang="en-US" sz="2600" dirty="0">
              <a:solidFill>
                <a:schemeClr val="bg1"/>
              </a:solidFill>
              <a:latin typeface="Sassoon Infant Std" panose="020B0503020103030203" pitchFamily="34" charset="0"/>
            </a:endParaRPr>
          </a:p>
        </p:txBody>
      </p:sp>
      <p:pic>
        <p:nvPicPr>
          <p:cNvPr id="20" name="Picture 19">
            <a:extLst>
              <a:ext uri="{FF2B5EF4-FFF2-40B4-BE49-F238E27FC236}">
                <a16:creationId xmlns:a16="http://schemas.microsoft.com/office/drawing/2014/main" id="{395BE0D4-A267-472E-BC66-41E1AF0EFECF}"/>
              </a:ext>
            </a:extLst>
          </p:cNvPr>
          <p:cNvPicPr>
            <a:picLocks noChangeAspect="1"/>
          </p:cNvPicPr>
          <p:nvPr/>
        </p:nvPicPr>
        <p:blipFill>
          <a:blip r:embed="rId3"/>
          <a:stretch>
            <a:fillRect/>
          </a:stretch>
        </p:blipFill>
        <p:spPr>
          <a:xfrm>
            <a:off x="6023992" y="764704"/>
            <a:ext cx="3960440" cy="1826480"/>
          </a:xfrm>
          <a:prstGeom prst="rect">
            <a:avLst/>
          </a:prstGeom>
        </p:spPr>
      </p:pic>
      <p:pic>
        <p:nvPicPr>
          <p:cNvPr id="22" name="Picture 21">
            <a:hlinkClick r:id="rId4" action="ppaction://hlinksldjump"/>
            <a:extLst>
              <a:ext uri="{FF2B5EF4-FFF2-40B4-BE49-F238E27FC236}">
                <a16:creationId xmlns:a16="http://schemas.microsoft.com/office/drawing/2014/main" id="{BA949068-FCD6-4CF2-8485-7C6F321866E1}"/>
              </a:ext>
            </a:extLst>
          </p:cNvPr>
          <p:cNvPicPr>
            <a:picLocks noChangeAspect="1"/>
          </p:cNvPicPr>
          <p:nvPr/>
        </p:nvPicPr>
        <p:blipFill rotWithShape="1">
          <a:blip r:embed="rId5"/>
          <a:srcRect t="1989" r="3022" b="5211"/>
          <a:stretch/>
        </p:blipFill>
        <p:spPr>
          <a:xfrm>
            <a:off x="2143225" y="2132856"/>
            <a:ext cx="1038744" cy="1152128"/>
          </a:xfrm>
          <a:prstGeom prst="rect">
            <a:avLst/>
          </a:prstGeom>
        </p:spPr>
      </p:pic>
    </p:spTree>
    <p:extLst>
      <p:ext uri="{BB962C8B-B14F-4D97-AF65-F5344CB8AC3E}">
        <p14:creationId xmlns:p14="http://schemas.microsoft.com/office/powerpoint/2010/main" val="3197690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194053E-3A9F-6EED-C3BD-A058388EBE81}"/>
              </a:ext>
            </a:extLst>
          </p:cNvPr>
          <p:cNvSpPr>
            <a:spLocks noChangeArrowheads="1"/>
          </p:cNvSpPr>
          <p:nvPr/>
        </p:nvSpPr>
        <p:spPr bwMode="auto">
          <a:xfrm>
            <a:off x="838200" y="638355"/>
            <a:ext cx="4152774" cy="595222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2000" b="0" i="0" u="none" strike="noStrike" cap="none" normalizeH="0" baseline="0" dirty="0">
                <a:ln>
                  <a:noFill/>
                </a:ln>
                <a:effectLst/>
                <a:latin typeface="Comic Sans MS" panose="030F0902030302020204" pitchFamily="66" charset="0"/>
              </a:rPr>
              <a:t>UNDERSTANDING ZONE       TOOLS</a:t>
            </a:r>
          </a:p>
          <a:p>
            <a:pPr marR="0" lvl="0" fontAlgn="base">
              <a:lnSpc>
                <a:spcPct val="90000"/>
              </a:lnSpc>
              <a:spcBef>
                <a:spcPct val="0"/>
              </a:spcBef>
              <a:spcAft>
                <a:spcPts val="600"/>
              </a:spcAft>
              <a:buClrTx/>
              <a:buSzTx/>
              <a:tabLst/>
            </a:pPr>
            <a:endParaRPr lang="en-US" altLang="en-US" sz="2000" dirty="0">
              <a:latin typeface="Comic Sans MS" panose="030F0902030302020204" pitchFamily="66" charset="0"/>
            </a:endParaRPr>
          </a:p>
          <a:p>
            <a:pPr fontAlgn="base">
              <a:lnSpc>
                <a:spcPct val="90000"/>
              </a:lnSpc>
              <a:spcBef>
                <a:spcPct val="0"/>
              </a:spcBef>
              <a:spcAft>
                <a:spcPts val="600"/>
              </a:spcAft>
            </a:pPr>
            <a:endParaRPr kumimoji="0" lang="en-US" altLang="en-US" sz="2000" b="0" i="0" u="none" strike="noStrike" cap="none" normalizeH="0" baseline="0" dirty="0">
              <a:ln>
                <a:noFill/>
              </a:ln>
              <a:effectLst/>
              <a:latin typeface="Comic Sans MS" panose="030F0902030302020204" pitchFamily="66" charset="0"/>
            </a:endParaRP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solidFill>
                  <a:srgbClr val="0070C0"/>
                </a:solidFill>
                <a:effectLst/>
                <a:latin typeface="Comic Sans MS" panose="030F0902030302020204" pitchFamily="66" charset="0"/>
              </a:rPr>
              <a:t>Blue Zone tools: help wake up our bodies, feel better and regain focus.   </a:t>
            </a:r>
          </a:p>
          <a:p>
            <a:pPr marR="0" lvl="0" fontAlgn="base">
              <a:lnSpc>
                <a:spcPct val="90000"/>
              </a:lnSpc>
              <a:spcBef>
                <a:spcPct val="0"/>
              </a:spcBef>
              <a:spcAft>
                <a:spcPts val="600"/>
              </a:spcAft>
              <a:buClrTx/>
              <a:buSzTx/>
              <a:tabLst/>
            </a:pPr>
            <a:r>
              <a:rPr lang="en-GB" sz="2000" dirty="0">
                <a:solidFill>
                  <a:srgbClr val="FF0000"/>
                </a:solidFill>
                <a:effectLst/>
                <a:latin typeface="Comic Sans MS" panose="030F0902030302020204" pitchFamily="66" charset="0"/>
              </a:rPr>
              <a:t> </a:t>
            </a:r>
            <a:r>
              <a:rPr kumimoji="0" lang="en-US" altLang="en-US" sz="2400" b="0" i="0" u="none" strike="noStrike" cap="none" normalizeH="0" baseline="0" dirty="0">
                <a:ln>
                  <a:noFill/>
                </a:ln>
                <a:solidFill>
                  <a:srgbClr val="FF0000"/>
                </a:solidFill>
                <a:effectLst/>
                <a:latin typeface="Comic Sans MS" panose="030F0902030302020204" pitchFamily="66" charset="0"/>
              </a:rPr>
              <a:t>   </a:t>
            </a:r>
            <a:endParaRPr kumimoji="0" lang="en-US" altLang="en-US" sz="2000" b="0" i="0" u="none" strike="noStrike" cap="none" normalizeH="0" baseline="0" dirty="0">
              <a:ln>
                <a:noFill/>
              </a:ln>
              <a:solidFill>
                <a:srgbClr val="FF0000"/>
              </a:solidFill>
              <a:effectLst/>
              <a:latin typeface="Comic Sans MS" panose="030F0902030302020204" pitchFamily="66" charset="0"/>
            </a:endParaRPr>
          </a:p>
        </p:txBody>
      </p:sp>
      <p:pic>
        <p:nvPicPr>
          <p:cNvPr id="2050" name="Picture 2" descr="page14image756277296">
            <a:extLst>
              <a:ext uri="{FF2B5EF4-FFF2-40B4-BE49-F238E27FC236}">
                <a16:creationId xmlns:a16="http://schemas.microsoft.com/office/drawing/2014/main" id="{0ED28E1B-7964-975F-4715-0BCE1FB8C0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8708"/>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1517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49" name="Picture 1" descr="page1image8561808">
            <a:extLst>
              <a:ext uri="{FF2B5EF4-FFF2-40B4-BE49-F238E27FC236}">
                <a16:creationId xmlns:a16="http://schemas.microsoft.com/office/drawing/2014/main" id="{246A3829-3C06-22D2-34A4-57ECC7A1566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22916" y="643466"/>
            <a:ext cx="8346167" cy="557106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51A506D-846A-E827-A465-019515B0C293}"/>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61A4A5BE-5664-1449-9E17-A1E0FDF7991C}" type="slidenum">
              <a:rPr lang="en-US" smtClean="0"/>
              <a:pPr>
                <a:spcAft>
                  <a:spcPts val="600"/>
                </a:spcAft>
              </a:pPr>
              <a:t>20</a:t>
            </a:fld>
            <a:endParaRPr lang="en-US"/>
          </a:p>
        </p:txBody>
      </p:sp>
    </p:spTree>
    <p:extLst>
      <p:ext uri="{BB962C8B-B14F-4D97-AF65-F5344CB8AC3E}">
        <p14:creationId xmlns:p14="http://schemas.microsoft.com/office/powerpoint/2010/main" val="3808246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35560" y="404665"/>
            <a:ext cx="7632848" cy="2062103"/>
          </a:xfrm>
          <a:prstGeom prst="rect">
            <a:avLst/>
          </a:prstGeom>
          <a:noFill/>
        </p:spPr>
        <p:txBody>
          <a:bodyPr wrap="square" rtlCol="0">
            <a:spAutoFit/>
          </a:bodyPr>
          <a:lstStyle/>
          <a:p>
            <a:pPr algn="ctr"/>
            <a:r>
              <a:rPr lang="en-GB" sz="3200" b="1" dirty="0">
                <a:latin typeface="Bradley Hand ITC" panose="03070402050302030203" pitchFamily="66" charset="0"/>
              </a:rPr>
              <a:t>The </a:t>
            </a:r>
            <a:r>
              <a:rPr lang="en-GB" sz="3200" b="1" dirty="0">
                <a:solidFill>
                  <a:srgbClr val="FFFF00"/>
                </a:solidFill>
                <a:latin typeface="Bradley Hand ITC" panose="03070402050302030203" pitchFamily="66" charset="0"/>
              </a:rPr>
              <a:t>Yellow</a:t>
            </a:r>
            <a:r>
              <a:rPr lang="en-GB" sz="3200" b="1" dirty="0">
                <a:latin typeface="Bradley Hand ITC" panose="03070402050302030203" pitchFamily="66" charset="0"/>
              </a:rPr>
              <a:t> Zone……during play time, lunch time and even at the end of the day, it’s expected for us to be in the </a:t>
            </a:r>
            <a:r>
              <a:rPr lang="en-GB" sz="3200" b="1" dirty="0">
                <a:solidFill>
                  <a:srgbClr val="FFFF00"/>
                </a:solidFill>
                <a:latin typeface="Bradley Hand ITC" panose="03070402050302030203" pitchFamily="66" charset="0"/>
              </a:rPr>
              <a:t>YELLOW</a:t>
            </a:r>
            <a:r>
              <a:rPr lang="en-GB" sz="3200" b="1" dirty="0">
                <a:latin typeface="Bradley Hand ITC" panose="03070402050302030203" pitchFamily="66" charset="0"/>
              </a:rPr>
              <a:t> ZONE!!</a:t>
            </a: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560" y="3415592"/>
            <a:ext cx="2907672" cy="2385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829669"/>
            <a:ext cx="4100944" cy="3790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a:extLst>
              <a:ext uri="{FF2B5EF4-FFF2-40B4-BE49-F238E27FC236}">
                <a16:creationId xmlns:a16="http://schemas.microsoft.com/office/drawing/2014/main" id="{D4591523-57CA-8C3D-4C1E-D9A549742997}"/>
              </a:ext>
            </a:extLst>
          </p:cNvPr>
          <p:cNvSpPr txBox="1"/>
          <p:nvPr/>
        </p:nvSpPr>
        <p:spPr>
          <a:xfrm>
            <a:off x="3782291" y="3352800"/>
            <a:ext cx="925253" cy="369332"/>
          </a:xfrm>
          <a:prstGeom prst="rect">
            <a:avLst/>
          </a:prstGeom>
          <a:noFill/>
        </p:spPr>
        <p:txBody>
          <a:bodyPr wrap="none" rtlCol="0">
            <a:spAutoFit/>
          </a:bodyPr>
          <a:lstStyle/>
          <a:p>
            <a:r>
              <a:rPr lang="en-US" dirty="0"/>
              <a:t>              </a:t>
            </a:r>
          </a:p>
        </p:txBody>
      </p:sp>
      <p:sp>
        <p:nvSpPr>
          <p:cNvPr id="3" name="Slide Number Placeholder 2">
            <a:extLst>
              <a:ext uri="{FF2B5EF4-FFF2-40B4-BE49-F238E27FC236}">
                <a16:creationId xmlns:a16="http://schemas.microsoft.com/office/drawing/2014/main" id="{E0BA4E6A-2FF4-276F-4DBC-054C3AEA7366}"/>
              </a:ext>
            </a:extLst>
          </p:cNvPr>
          <p:cNvSpPr>
            <a:spLocks noGrp="1"/>
          </p:cNvSpPr>
          <p:nvPr>
            <p:ph type="sldNum" sz="quarter" idx="12"/>
          </p:nvPr>
        </p:nvSpPr>
        <p:spPr/>
        <p:txBody>
          <a:bodyPr/>
          <a:lstStyle/>
          <a:p>
            <a:fld id="{61A4A5BE-5664-1449-9E17-A1E0FDF7991C}" type="slidenum">
              <a:rPr lang="en-US" smtClean="0"/>
              <a:t>21</a:t>
            </a:fld>
            <a:endParaRPr lang="en-US"/>
          </a:p>
        </p:txBody>
      </p:sp>
    </p:spTree>
    <p:extLst>
      <p:ext uri="{BB962C8B-B14F-4D97-AF65-F5344CB8AC3E}">
        <p14:creationId xmlns:p14="http://schemas.microsoft.com/office/powerpoint/2010/main" val="2156620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19536" y="188640"/>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ED2FF091-5B49-5C3A-D1E9-D3FA3F37D434}"/>
              </a:ext>
            </a:extLst>
          </p:cNvPr>
          <p:cNvSpPr>
            <a:spLocks noGrp="1"/>
          </p:cNvSpPr>
          <p:nvPr>
            <p:ph type="sldNum" sz="quarter" idx="12"/>
          </p:nvPr>
        </p:nvSpPr>
        <p:spPr/>
        <p:txBody>
          <a:bodyPr/>
          <a:lstStyle/>
          <a:p>
            <a:fld id="{61A4A5BE-5664-1449-9E17-A1E0FDF7991C}" type="slidenum">
              <a:rPr lang="en-US" smtClean="0"/>
              <a:t>22</a:t>
            </a:fld>
            <a:endParaRPr lang="en-US"/>
          </a:p>
        </p:txBody>
      </p:sp>
    </p:spTree>
    <p:extLst>
      <p:ext uri="{BB962C8B-B14F-4D97-AF65-F5344CB8AC3E}">
        <p14:creationId xmlns:p14="http://schemas.microsoft.com/office/powerpoint/2010/main" val="382479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40784-39A4-4CD3-2689-531CEA4D6527}"/>
              </a:ext>
            </a:extLst>
          </p:cNvPr>
          <p:cNvSpPr>
            <a:spLocks noGrp="1"/>
          </p:cNvSpPr>
          <p:nvPr>
            <p:ph type="title"/>
          </p:nvPr>
        </p:nvSpPr>
        <p:spPr/>
        <p:txBody>
          <a:bodyPr/>
          <a:lstStyle/>
          <a:p>
            <a:r>
              <a:rPr lang="en-US" dirty="0">
                <a:latin typeface="Comic Sans MS" panose="030F0902030302020204" pitchFamily="66" charset="0"/>
              </a:rPr>
              <a:t>                    </a:t>
            </a:r>
            <a:r>
              <a:rPr lang="en-US" b="1" dirty="0">
                <a:latin typeface="Comic Sans MS" panose="030F0902030302020204" pitchFamily="66" charset="0"/>
              </a:rPr>
              <a:t>Yellow Zone</a:t>
            </a:r>
            <a:br>
              <a:rPr lang="en-US" b="1" dirty="0">
                <a:latin typeface="Comic Sans MS" panose="030F0902030302020204" pitchFamily="66" charset="0"/>
              </a:rPr>
            </a:br>
            <a:r>
              <a:rPr lang="en-US" b="1" dirty="0">
                <a:latin typeface="Comic Sans MS" panose="030F0902030302020204" pitchFamily="66" charset="0"/>
              </a:rPr>
              <a:t>             Possible Body signals</a:t>
            </a:r>
          </a:p>
        </p:txBody>
      </p:sp>
      <p:pic>
        <p:nvPicPr>
          <p:cNvPr id="4" name="Picture 3" descr="A black and white outline of a person&#10;&#10;Description automatically generated">
            <a:extLst>
              <a:ext uri="{FF2B5EF4-FFF2-40B4-BE49-F238E27FC236}">
                <a16:creationId xmlns:a16="http://schemas.microsoft.com/office/drawing/2014/main" id="{6AC25A8E-DCC7-4891-C960-32F405B08924}"/>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5048250" y="1901826"/>
            <a:ext cx="2781300" cy="3898900"/>
          </a:xfrm>
          <a:prstGeom prst="rect">
            <a:avLst/>
          </a:prstGeom>
        </p:spPr>
      </p:pic>
      <p:sp>
        <p:nvSpPr>
          <p:cNvPr id="5" name="TextBox 4">
            <a:extLst>
              <a:ext uri="{FF2B5EF4-FFF2-40B4-BE49-F238E27FC236}">
                <a16:creationId xmlns:a16="http://schemas.microsoft.com/office/drawing/2014/main" id="{07EA4D16-6D17-E5D6-435A-92ECF337678F}"/>
              </a:ext>
            </a:extLst>
          </p:cNvPr>
          <p:cNvSpPr txBox="1"/>
          <p:nvPr/>
        </p:nvSpPr>
        <p:spPr>
          <a:xfrm>
            <a:off x="609599" y="2486025"/>
            <a:ext cx="6658162" cy="3170099"/>
          </a:xfrm>
          <a:prstGeom prst="rect">
            <a:avLst/>
          </a:prstGeom>
          <a:noFill/>
        </p:spPr>
        <p:txBody>
          <a:bodyPr wrap="square" rtlCol="0">
            <a:spAutoFit/>
          </a:bodyPr>
          <a:lstStyle/>
          <a:p>
            <a:r>
              <a:rPr lang="en-US" sz="4000" dirty="0">
                <a:latin typeface="Comic Sans MS" panose="030F0902030302020204" pitchFamily="66" charset="0"/>
              </a:rPr>
              <a:t>Heart beating </a:t>
            </a:r>
          </a:p>
          <a:p>
            <a:r>
              <a:rPr lang="en-US" sz="4000" dirty="0">
                <a:latin typeface="Comic Sans MS" panose="030F0902030302020204" pitchFamily="66" charset="0"/>
              </a:rPr>
              <a:t>faster</a:t>
            </a:r>
          </a:p>
          <a:p>
            <a:r>
              <a:rPr lang="en-US" sz="4000" dirty="0">
                <a:latin typeface="Comic Sans MS" panose="030F0902030302020204" pitchFamily="66" charset="0"/>
              </a:rPr>
              <a:t>        Raised voice</a:t>
            </a:r>
          </a:p>
          <a:p>
            <a:r>
              <a:rPr lang="en-US" sz="4000" dirty="0">
                <a:latin typeface="Comic Sans MS" panose="030F0902030302020204" pitchFamily="66" charset="0"/>
              </a:rPr>
              <a:t>Fidgety</a:t>
            </a:r>
          </a:p>
          <a:p>
            <a:r>
              <a:rPr lang="en-US" sz="2800" dirty="0">
                <a:latin typeface="Comic Sans MS" panose="030F0902030302020204" pitchFamily="66" charset="0"/>
              </a:rPr>
              <a:t>    </a:t>
            </a:r>
            <a:r>
              <a:rPr lang="en-US" sz="4000" dirty="0">
                <a:latin typeface="Comic Sans MS" panose="030F0902030302020204" pitchFamily="66" charset="0"/>
              </a:rPr>
              <a:t>Body warming up</a:t>
            </a:r>
          </a:p>
        </p:txBody>
      </p:sp>
      <p:sp>
        <p:nvSpPr>
          <p:cNvPr id="6" name="TextBox 5">
            <a:extLst>
              <a:ext uri="{FF2B5EF4-FFF2-40B4-BE49-F238E27FC236}">
                <a16:creationId xmlns:a16="http://schemas.microsoft.com/office/drawing/2014/main" id="{738DC4F9-1BB7-6680-6ABB-6CA46A5ACE7C}"/>
              </a:ext>
            </a:extLst>
          </p:cNvPr>
          <p:cNvSpPr txBox="1"/>
          <p:nvPr/>
        </p:nvSpPr>
        <p:spPr>
          <a:xfrm>
            <a:off x="7829550" y="2614613"/>
            <a:ext cx="4771729" cy="3447098"/>
          </a:xfrm>
          <a:prstGeom prst="rect">
            <a:avLst/>
          </a:prstGeom>
          <a:noFill/>
        </p:spPr>
        <p:txBody>
          <a:bodyPr wrap="square" rtlCol="0">
            <a:spAutoFit/>
          </a:bodyPr>
          <a:lstStyle/>
          <a:p>
            <a:r>
              <a:rPr lang="en-US" sz="4000" dirty="0">
                <a:latin typeface="Comic Sans MS" panose="030F0902030302020204" pitchFamily="66" charset="0"/>
              </a:rPr>
              <a:t> </a:t>
            </a:r>
          </a:p>
          <a:p>
            <a:r>
              <a:rPr lang="en-US" sz="4000" dirty="0">
                <a:latin typeface="Comic Sans MS" panose="030F0902030302020204" pitchFamily="66" charset="0"/>
              </a:rPr>
              <a:t> </a:t>
            </a:r>
          </a:p>
          <a:p>
            <a:r>
              <a:rPr lang="en-US" sz="4000" dirty="0">
                <a:latin typeface="Comic Sans MS" panose="030F0902030302020204" pitchFamily="66" charset="0"/>
              </a:rPr>
              <a:t>Lack of focus</a:t>
            </a:r>
          </a:p>
          <a:p>
            <a:endParaRPr lang="en-US" sz="4000" dirty="0">
              <a:latin typeface="Comic Sans MS" panose="030F0902030302020204" pitchFamily="66" charset="0"/>
            </a:endParaRPr>
          </a:p>
          <a:p>
            <a:r>
              <a:rPr lang="en-US" sz="4000" dirty="0">
                <a:latin typeface="Comic Sans MS" panose="030F0902030302020204" pitchFamily="66" charset="0"/>
              </a:rPr>
              <a:t>Muscles tense</a:t>
            </a:r>
          </a:p>
          <a:p>
            <a:endParaRPr lang="en-US" dirty="0"/>
          </a:p>
        </p:txBody>
      </p:sp>
      <p:sp>
        <p:nvSpPr>
          <p:cNvPr id="3" name="TextBox 2">
            <a:extLst>
              <a:ext uri="{FF2B5EF4-FFF2-40B4-BE49-F238E27FC236}">
                <a16:creationId xmlns:a16="http://schemas.microsoft.com/office/drawing/2014/main" id="{F9AB8251-B028-3D61-E6B6-4272F22A18F0}"/>
              </a:ext>
            </a:extLst>
          </p:cNvPr>
          <p:cNvSpPr txBox="1"/>
          <p:nvPr/>
        </p:nvSpPr>
        <p:spPr>
          <a:xfrm flipH="1">
            <a:off x="8242881" y="1901826"/>
            <a:ext cx="2992809" cy="1938992"/>
          </a:xfrm>
          <a:prstGeom prst="rect">
            <a:avLst/>
          </a:prstGeom>
          <a:noFill/>
        </p:spPr>
        <p:txBody>
          <a:bodyPr wrap="square" rtlCol="0">
            <a:spAutoFit/>
          </a:bodyPr>
          <a:lstStyle/>
          <a:p>
            <a:endParaRPr lang="en-US" sz="4000" dirty="0">
              <a:latin typeface="Comic Sans MS" panose="030F0902030302020204" pitchFamily="66" charset="0"/>
            </a:endParaRPr>
          </a:p>
          <a:p>
            <a:r>
              <a:rPr lang="en-US" sz="4000" dirty="0">
                <a:latin typeface="Comic Sans MS" panose="030F0902030302020204" pitchFamily="66" charset="0"/>
              </a:rPr>
              <a:t>Thinking             faster</a:t>
            </a:r>
          </a:p>
        </p:txBody>
      </p:sp>
    </p:spTree>
    <p:extLst>
      <p:ext uri="{BB962C8B-B14F-4D97-AF65-F5344CB8AC3E}">
        <p14:creationId xmlns:p14="http://schemas.microsoft.com/office/powerpoint/2010/main" val="38346393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5891509-C414-46FD-8251-50A0219F20EE}"/>
              </a:ext>
            </a:extLst>
          </p:cNvPr>
          <p:cNvPicPr>
            <a:picLocks noChangeAspect="1"/>
          </p:cNvPicPr>
          <p:nvPr/>
        </p:nvPicPr>
        <p:blipFill>
          <a:blip r:embed="rId2"/>
          <a:stretch>
            <a:fillRect/>
          </a:stretch>
        </p:blipFill>
        <p:spPr>
          <a:xfrm>
            <a:off x="2135560" y="526368"/>
            <a:ext cx="4080994" cy="5805264"/>
          </a:xfrm>
          <a:prstGeom prst="rect">
            <a:avLst/>
          </a:prstGeom>
        </p:spPr>
      </p:pic>
      <p:sp>
        <p:nvSpPr>
          <p:cNvPr id="13" name="TextBox 12">
            <a:extLst>
              <a:ext uri="{FF2B5EF4-FFF2-40B4-BE49-F238E27FC236}">
                <a16:creationId xmlns:a16="http://schemas.microsoft.com/office/drawing/2014/main" id="{E5811E4A-C889-4BEC-BDE2-296368AD4657}"/>
              </a:ext>
            </a:extLst>
          </p:cNvPr>
          <p:cNvSpPr txBox="1"/>
          <p:nvPr/>
        </p:nvSpPr>
        <p:spPr>
          <a:xfrm>
            <a:off x="6216554" y="2564904"/>
            <a:ext cx="3888432" cy="3416320"/>
          </a:xfrm>
          <a:prstGeom prst="rect">
            <a:avLst/>
          </a:prstGeom>
          <a:noFill/>
        </p:spPr>
        <p:txBody>
          <a:bodyPr wrap="square">
            <a:spAutoFit/>
          </a:bodyPr>
          <a:lstStyle/>
          <a:p>
            <a:pPr algn="ctr"/>
            <a:r>
              <a:rPr lang="en-US" sz="2400" dirty="0">
                <a:latin typeface="Sassoon Infant Std" panose="020B0503020103030203" pitchFamily="34" charset="0"/>
              </a:rPr>
              <a:t>The yellow zone describes when you start to lose control, such as when you are frustrated, overwhelmed, silly, wiggly, excited, worried, anxious or surprised. It is a good idea to use caution when you are in the yellow zone.</a:t>
            </a:r>
          </a:p>
        </p:txBody>
      </p:sp>
      <p:pic>
        <p:nvPicPr>
          <p:cNvPr id="15" name="Picture 14">
            <a:extLst>
              <a:ext uri="{FF2B5EF4-FFF2-40B4-BE49-F238E27FC236}">
                <a16:creationId xmlns:a16="http://schemas.microsoft.com/office/drawing/2014/main" id="{7D98E2AB-FD9E-4047-B88D-7F9FEE4B1F77}"/>
              </a:ext>
            </a:extLst>
          </p:cNvPr>
          <p:cNvPicPr>
            <a:picLocks noChangeAspect="1"/>
          </p:cNvPicPr>
          <p:nvPr/>
        </p:nvPicPr>
        <p:blipFill>
          <a:blip r:embed="rId3"/>
          <a:stretch>
            <a:fillRect/>
          </a:stretch>
        </p:blipFill>
        <p:spPr>
          <a:xfrm>
            <a:off x="6216554" y="764704"/>
            <a:ext cx="3845546" cy="1728192"/>
          </a:xfrm>
          <a:prstGeom prst="rect">
            <a:avLst/>
          </a:prstGeom>
        </p:spPr>
      </p:pic>
      <p:pic>
        <p:nvPicPr>
          <p:cNvPr id="6" name="Picture 5">
            <a:hlinkClick r:id="rId4" action="ppaction://hlinksldjump"/>
            <a:extLst>
              <a:ext uri="{FF2B5EF4-FFF2-40B4-BE49-F238E27FC236}">
                <a16:creationId xmlns:a16="http://schemas.microsoft.com/office/drawing/2014/main" id="{B525AD90-4D9B-44F1-AB55-3DEFA727C8E8}"/>
              </a:ext>
            </a:extLst>
          </p:cNvPr>
          <p:cNvPicPr>
            <a:picLocks noChangeAspect="1"/>
          </p:cNvPicPr>
          <p:nvPr/>
        </p:nvPicPr>
        <p:blipFill>
          <a:blip r:embed="rId5"/>
          <a:stretch>
            <a:fillRect/>
          </a:stretch>
        </p:blipFill>
        <p:spPr>
          <a:xfrm rot="21342255">
            <a:off x="2207568" y="2088084"/>
            <a:ext cx="1277336" cy="1311399"/>
          </a:xfrm>
          <a:prstGeom prst="rect">
            <a:avLst/>
          </a:prstGeom>
        </p:spPr>
      </p:pic>
    </p:spTree>
    <p:extLst>
      <p:ext uri="{BB962C8B-B14F-4D97-AF65-F5344CB8AC3E}">
        <p14:creationId xmlns:p14="http://schemas.microsoft.com/office/powerpoint/2010/main" val="4230713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194053E-3A9F-6EED-C3BD-A058388EBE81}"/>
              </a:ext>
            </a:extLst>
          </p:cNvPr>
          <p:cNvSpPr>
            <a:spLocks noChangeArrowheads="1"/>
          </p:cNvSpPr>
          <p:nvPr/>
        </p:nvSpPr>
        <p:spPr bwMode="auto">
          <a:xfrm>
            <a:off x="838200" y="638355"/>
            <a:ext cx="4152774" cy="595222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2000" b="0" i="0" u="none" strike="noStrike" cap="none" normalizeH="0" baseline="0" dirty="0">
                <a:ln>
                  <a:noFill/>
                </a:ln>
                <a:effectLst/>
                <a:latin typeface="Comic Sans MS" panose="030F0902030302020204" pitchFamily="66" charset="0"/>
              </a:rPr>
              <a:t>UNDERSTANDING ZONE       TOOLS</a:t>
            </a:r>
          </a:p>
          <a:p>
            <a:pPr marR="0" lvl="0" fontAlgn="base">
              <a:lnSpc>
                <a:spcPct val="90000"/>
              </a:lnSpc>
              <a:spcBef>
                <a:spcPct val="0"/>
              </a:spcBef>
              <a:spcAft>
                <a:spcPts val="600"/>
              </a:spcAft>
              <a:buClrTx/>
              <a:buSzTx/>
              <a:tabLst/>
            </a:pPr>
            <a:endParaRPr lang="en-US" altLang="en-US" sz="2000" dirty="0">
              <a:latin typeface="Comic Sans MS" panose="030F0902030302020204" pitchFamily="66" charset="0"/>
            </a:endParaRP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highlight>
                  <a:srgbClr val="FFFF00"/>
                </a:highlight>
                <a:latin typeface="Comic Sans MS" panose="030F0902030302020204" pitchFamily="66" charset="0"/>
              </a:rPr>
              <a:t>Yellow Zone tools: help us regain control and calm ourselves. </a:t>
            </a: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marR="0" lvl="0" fontAlgn="base">
              <a:lnSpc>
                <a:spcPct val="90000"/>
              </a:lnSpc>
              <a:spcBef>
                <a:spcPct val="0"/>
              </a:spcBef>
              <a:spcAft>
                <a:spcPts val="600"/>
              </a:spcAft>
              <a:buClrTx/>
              <a:buSzTx/>
              <a:tabLst/>
            </a:pPr>
            <a:r>
              <a:rPr lang="en-GB" sz="2000" dirty="0">
                <a:solidFill>
                  <a:srgbClr val="FF0000"/>
                </a:solidFill>
                <a:effectLst/>
                <a:latin typeface="Comic Sans MS" panose="030F0902030302020204" pitchFamily="66" charset="0"/>
              </a:rPr>
              <a:t> </a:t>
            </a:r>
            <a:r>
              <a:rPr kumimoji="0" lang="en-US" altLang="en-US" sz="2400" b="0" i="0" u="none" strike="noStrike" cap="none" normalizeH="0" baseline="0" dirty="0">
                <a:ln>
                  <a:noFill/>
                </a:ln>
                <a:solidFill>
                  <a:srgbClr val="FF0000"/>
                </a:solidFill>
                <a:effectLst/>
                <a:latin typeface="Comic Sans MS" panose="030F0902030302020204" pitchFamily="66" charset="0"/>
              </a:rPr>
              <a:t>   </a:t>
            </a:r>
            <a:endParaRPr kumimoji="0" lang="en-US" altLang="en-US" sz="2000" b="0" i="0" u="none" strike="noStrike" cap="none" normalizeH="0" baseline="0" dirty="0">
              <a:ln>
                <a:noFill/>
              </a:ln>
              <a:solidFill>
                <a:srgbClr val="FF0000"/>
              </a:solidFill>
              <a:effectLst/>
              <a:latin typeface="Comic Sans MS" panose="030F0902030302020204" pitchFamily="66" charset="0"/>
            </a:endParaRPr>
          </a:p>
        </p:txBody>
      </p:sp>
      <p:pic>
        <p:nvPicPr>
          <p:cNvPr id="2050" name="Picture 2" descr="page14image756277296">
            <a:extLst>
              <a:ext uri="{FF2B5EF4-FFF2-40B4-BE49-F238E27FC236}">
                <a16:creationId xmlns:a16="http://schemas.microsoft.com/office/drawing/2014/main" id="{0ED28E1B-7964-975F-4715-0BCE1FB8C0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8708"/>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8100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3" name="Picture 1" descr="page3image8635200">
            <a:extLst>
              <a:ext uri="{FF2B5EF4-FFF2-40B4-BE49-F238E27FC236}">
                <a16:creationId xmlns:a16="http://schemas.microsoft.com/office/drawing/2014/main" id="{4F2909EB-71E8-109D-AF62-DD013B49FA3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938487" y="643466"/>
            <a:ext cx="8315025" cy="557106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45731992-973A-AE09-2148-05522DA4C90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61A4A5BE-5664-1449-9E17-A1E0FDF7991C}" type="slidenum">
              <a:rPr lang="en-US" smtClean="0"/>
              <a:pPr>
                <a:spcAft>
                  <a:spcPts val="600"/>
                </a:spcAft>
              </a:pPr>
              <a:t>26</a:t>
            </a:fld>
            <a:endParaRPr lang="en-US"/>
          </a:p>
        </p:txBody>
      </p:sp>
    </p:spTree>
    <p:extLst>
      <p:ext uri="{BB962C8B-B14F-4D97-AF65-F5344CB8AC3E}">
        <p14:creationId xmlns:p14="http://schemas.microsoft.com/office/powerpoint/2010/main" val="3354376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1544" y="188641"/>
            <a:ext cx="8229600" cy="2592288"/>
          </a:xfrm>
        </p:spPr>
        <p:txBody>
          <a:bodyPr>
            <a:normAutofit/>
          </a:bodyPr>
          <a:lstStyle/>
          <a:p>
            <a:pPr marL="0" indent="0" algn="ctr">
              <a:buNone/>
            </a:pPr>
            <a:r>
              <a:rPr lang="en-GB" sz="4000" b="1" dirty="0">
                <a:latin typeface="Bradley Hand ITC" panose="03070402050302030203" pitchFamily="66" charset="0"/>
              </a:rPr>
              <a:t>The </a:t>
            </a:r>
            <a:r>
              <a:rPr lang="en-GB" sz="4000" b="1" dirty="0">
                <a:solidFill>
                  <a:srgbClr val="FF0000"/>
                </a:solidFill>
                <a:latin typeface="Bradley Hand ITC" panose="03070402050302030203" pitchFamily="66" charset="0"/>
              </a:rPr>
              <a:t>Red</a:t>
            </a:r>
            <a:r>
              <a:rPr lang="en-GB" sz="4000" b="1" dirty="0">
                <a:latin typeface="Bradley Hand ITC" panose="03070402050302030203" pitchFamily="66" charset="0"/>
              </a:rPr>
              <a:t> Zone</a:t>
            </a:r>
            <a:r>
              <a:rPr lang="en-GB" b="1" dirty="0">
                <a:latin typeface="Bradley Hand ITC" panose="03070402050302030203" pitchFamily="66" charset="0"/>
              </a:rPr>
              <a:t>….when we are at school, the </a:t>
            </a:r>
            <a:r>
              <a:rPr lang="en-GB" b="1" dirty="0">
                <a:solidFill>
                  <a:srgbClr val="FF0000"/>
                </a:solidFill>
                <a:latin typeface="Bradley Hand ITC" panose="03070402050302030203" pitchFamily="66" charset="0"/>
              </a:rPr>
              <a:t>Red</a:t>
            </a:r>
            <a:r>
              <a:rPr lang="en-GB" b="1" dirty="0">
                <a:latin typeface="Bradley Hand ITC" panose="03070402050302030203" pitchFamily="66" charset="0"/>
              </a:rPr>
              <a:t> zone is not expected! We must keep ourselves and others safe!</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536" y="4772907"/>
            <a:ext cx="1512168" cy="1498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3792" y="2420889"/>
            <a:ext cx="4176464" cy="35308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6AFB9CC8-DFFC-FA89-B08A-94DEE108F715}"/>
              </a:ext>
            </a:extLst>
          </p:cNvPr>
          <p:cNvSpPr>
            <a:spLocks noGrp="1"/>
          </p:cNvSpPr>
          <p:nvPr>
            <p:ph type="sldNum" sz="quarter" idx="12"/>
          </p:nvPr>
        </p:nvSpPr>
        <p:spPr/>
        <p:txBody>
          <a:bodyPr/>
          <a:lstStyle/>
          <a:p>
            <a:fld id="{61A4A5BE-5664-1449-9E17-A1E0FDF7991C}" type="slidenum">
              <a:rPr lang="en-US" smtClean="0"/>
              <a:t>27</a:t>
            </a:fld>
            <a:endParaRPr lang="en-US"/>
          </a:p>
        </p:txBody>
      </p:sp>
    </p:spTree>
    <p:extLst>
      <p:ext uri="{BB962C8B-B14F-4D97-AF65-F5344CB8AC3E}">
        <p14:creationId xmlns:p14="http://schemas.microsoft.com/office/powerpoint/2010/main" val="23692877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75520" y="260649"/>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E2450BFA-D02A-1072-4A74-53115B5A6EDB}"/>
              </a:ext>
            </a:extLst>
          </p:cNvPr>
          <p:cNvSpPr>
            <a:spLocks noGrp="1"/>
          </p:cNvSpPr>
          <p:nvPr>
            <p:ph type="sldNum" sz="quarter" idx="12"/>
          </p:nvPr>
        </p:nvSpPr>
        <p:spPr/>
        <p:txBody>
          <a:bodyPr/>
          <a:lstStyle/>
          <a:p>
            <a:fld id="{61A4A5BE-5664-1449-9E17-A1E0FDF7991C}" type="slidenum">
              <a:rPr lang="en-US" smtClean="0"/>
              <a:t>28</a:t>
            </a:fld>
            <a:endParaRPr lang="en-US"/>
          </a:p>
        </p:txBody>
      </p:sp>
    </p:spTree>
    <p:extLst>
      <p:ext uri="{BB962C8B-B14F-4D97-AF65-F5344CB8AC3E}">
        <p14:creationId xmlns:p14="http://schemas.microsoft.com/office/powerpoint/2010/main" val="2563875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17619-D869-A6AA-A218-6B287F00C4FD}"/>
              </a:ext>
            </a:extLst>
          </p:cNvPr>
          <p:cNvSpPr>
            <a:spLocks noGrp="1"/>
          </p:cNvSpPr>
          <p:nvPr>
            <p:ph type="title"/>
          </p:nvPr>
        </p:nvSpPr>
        <p:spPr/>
        <p:txBody>
          <a:bodyPr/>
          <a:lstStyle/>
          <a:p>
            <a:r>
              <a:rPr lang="en-US" sz="4200" dirty="0"/>
              <a:t>                               </a:t>
            </a:r>
            <a:r>
              <a:rPr lang="en-US" sz="4000" b="1" dirty="0">
                <a:latin typeface="Comic Sans MS" panose="030F0902030302020204" pitchFamily="66" charset="0"/>
              </a:rPr>
              <a:t>Red Zone</a:t>
            </a:r>
            <a:br>
              <a:rPr lang="en-US" sz="4000" b="1" dirty="0">
                <a:latin typeface="Comic Sans MS" panose="030F0902030302020204" pitchFamily="66" charset="0"/>
              </a:rPr>
            </a:br>
            <a:r>
              <a:rPr lang="en-US" sz="4000" b="1" dirty="0">
                <a:latin typeface="Comic Sans MS" panose="030F0902030302020204" pitchFamily="66" charset="0"/>
              </a:rPr>
              <a:t>                  Possible Body Signals</a:t>
            </a:r>
          </a:p>
        </p:txBody>
      </p:sp>
      <p:pic>
        <p:nvPicPr>
          <p:cNvPr id="4" name="Picture 3" descr="A black and white outline of a person&#10;&#10;Description automatically generated">
            <a:extLst>
              <a:ext uri="{FF2B5EF4-FFF2-40B4-BE49-F238E27FC236}">
                <a16:creationId xmlns:a16="http://schemas.microsoft.com/office/drawing/2014/main" id="{4585E421-C3FF-A1C5-11BC-4DC3D6D2586F}"/>
              </a:ext>
            </a:extLst>
          </p:cNvPr>
          <p:cNvPicPr>
            <a:picLocks noChangeAspect="1"/>
          </p:cNvPicPr>
          <p:nvPr/>
        </p:nvPicPr>
        <p:blipFill>
          <a:blip r:embed="rId2">
            <a:extLst>
              <a:ext uri="{837473B0-CC2E-450A-ABE3-18F120FF3D39}">
                <a1611:picAttrSrcUrl xmlns="" xmlns:a1611="http://schemas.microsoft.com/office/drawing/2016/11/main" r:id="rId3"/>
              </a:ext>
            </a:extLst>
          </a:blip>
          <a:stretch>
            <a:fillRect/>
          </a:stretch>
        </p:blipFill>
        <p:spPr>
          <a:xfrm>
            <a:off x="5048250" y="1901826"/>
            <a:ext cx="2781300" cy="3898900"/>
          </a:xfrm>
          <a:prstGeom prst="rect">
            <a:avLst/>
          </a:prstGeom>
        </p:spPr>
      </p:pic>
      <p:sp>
        <p:nvSpPr>
          <p:cNvPr id="5" name="TextBox 4">
            <a:extLst>
              <a:ext uri="{FF2B5EF4-FFF2-40B4-BE49-F238E27FC236}">
                <a16:creationId xmlns:a16="http://schemas.microsoft.com/office/drawing/2014/main" id="{6D752C53-C16B-85A3-0042-CFDC1EB8EB10}"/>
              </a:ext>
            </a:extLst>
          </p:cNvPr>
          <p:cNvSpPr txBox="1"/>
          <p:nvPr/>
        </p:nvSpPr>
        <p:spPr>
          <a:xfrm>
            <a:off x="985839" y="2286000"/>
            <a:ext cx="4871698" cy="3170099"/>
          </a:xfrm>
          <a:prstGeom prst="rect">
            <a:avLst/>
          </a:prstGeom>
          <a:noFill/>
        </p:spPr>
        <p:txBody>
          <a:bodyPr wrap="square" rtlCol="0">
            <a:spAutoFit/>
          </a:bodyPr>
          <a:lstStyle/>
          <a:p>
            <a:r>
              <a:rPr lang="en-US" sz="4000" dirty="0">
                <a:latin typeface="Comic Sans MS" panose="030F0902030302020204" pitchFamily="66" charset="0"/>
              </a:rPr>
              <a:t>Heartbeat fast</a:t>
            </a:r>
          </a:p>
          <a:p>
            <a:endParaRPr lang="en-US" sz="4000" dirty="0">
              <a:latin typeface="Comic Sans MS" panose="030F0902030302020204" pitchFamily="66" charset="0"/>
            </a:endParaRPr>
          </a:p>
          <a:p>
            <a:r>
              <a:rPr lang="en-US" sz="4000" dirty="0">
                <a:latin typeface="Comic Sans MS" panose="030F0902030302020204" pitchFamily="66" charset="0"/>
              </a:rPr>
              <a:t>Hot/sweating</a:t>
            </a:r>
          </a:p>
          <a:p>
            <a:endParaRPr lang="en-US" sz="4000" dirty="0">
              <a:latin typeface="Comic Sans MS" panose="030F0902030302020204" pitchFamily="66" charset="0"/>
            </a:endParaRPr>
          </a:p>
          <a:p>
            <a:r>
              <a:rPr lang="en-US" sz="4000" dirty="0">
                <a:latin typeface="Comic Sans MS" panose="030F0902030302020204" pitchFamily="66" charset="0"/>
              </a:rPr>
              <a:t>Louder voice</a:t>
            </a:r>
          </a:p>
        </p:txBody>
      </p:sp>
      <p:sp>
        <p:nvSpPr>
          <p:cNvPr id="6" name="TextBox 5">
            <a:extLst>
              <a:ext uri="{FF2B5EF4-FFF2-40B4-BE49-F238E27FC236}">
                <a16:creationId xmlns:a16="http://schemas.microsoft.com/office/drawing/2014/main" id="{43C4514C-384C-F1CB-C048-A9852E2485A1}"/>
              </a:ext>
            </a:extLst>
          </p:cNvPr>
          <p:cNvSpPr txBox="1"/>
          <p:nvPr/>
        </p:nvSpPr>
        <p:spPr>
          <a:xfrm>
            <a:off x="7829550" y="2643188"/>
            <a:ext cx="3740148" cy="2554545"/>
          </a:xfrm>
          <a:prstGeom prst="rect">
            <a:avLst/>
          </a:prstGeom>
          <a:noFill/>
        </p:spPr>
        <p:txBody>
          <a:bodyPr wrap="square" rtlCol="0">
            <a:spAutoFit/>
          </a:bodyPr>
          <a:lstStyle/>
          <a:p>
            <a:endParaRPr lang="en-US" sz="4000" dirty="0">
              <a:latin typeface="Comic Sans MS" panose="030F0902030302020204" pitchFamily="66" charset="0"/>
            </a:endParaRPr>
          </a:p>
          <a:p>
            <a:r>
              <a:rPr lang="en-US" sz="4000" dirty="0">
                <a:latin typeface="Comic Sans MS" panose="030F0902030302020204" pitchFamily="66" charset="0"/>
              </a:rPr>
              <a:t>Skin flushed</a:t>
            </a:r>
          </a:p>
          <a:p>
            <a:endParaRPr lang="en-US" sz="4000" dirty="0">
              <a:latin typeface="Comic Sans MS" panose="030F0902030302020204" pitchFamily="66" charset="0"/>
            </a:endParaRPr>
          </a:p>
          <a:p>
            <a:r>
              <a:rPr lang="en-US" sz="4000" dirty="0">
                <a:latin typeface="Comic Sans MS" panose="030F0902030302020204" pitchFamily="66" charset="0"/>
              </a:rPr>
              <a:t>Muscles tense</a:t>
            </a:r>
          </a:p>
        </p:txBody>
      </p:sp>
      <p:sp>
        <p:nvSpPr>
          <p:cNvPr id="7" name="TextBox 6">
            <a:extLst>
              <a:ext uri="{FF2B5EF4-FFF2-40B4-BE49-F238E27FC236}">
                <a16:creationId xmlns:a16="http://schemas.microsoft.com/office/drawing/2014/main" id="{3525560C-29FC-9ABD-E212-F9B174205DA7}"/>
              </a:ext>
            </a:extLst>
          </p:cNvPr>
          <p:cNvSpPr txBox="1"/>
          <p:nvPr/>
        </p:nvSpPr>
        <p:spPr>
          <a:xfrm>
            <a:off x="7966710" y="2273856"/>
            <a:ext cx="3063659" cy="707886"/>
          </a:xfrm>
          <a:prstGeom prst="rect">
            <a:avLst/>
          </a:prstGeom>
          <a:noFill/>
        </p:spPr>
        <p:txBody>
          <a:bodyPr wrap="none" rtlCol="0">
            <a:spAutoFit/>
          </a:bodyPr>
          <a:lstStyle/>
          <a:p>
            <a:r>
              <a:rPr lang="en-US" sz="4000" dirty="0">
                <a:latin typeface="Comic Sans MS" panose="030F0902030302020204" pitchFamily="66" charset="0"/>
              </a:rPr>
              <a:t>High energy</a:t>
            </a:r>
          </a:p>
        </p:txBody>
      </p:sp>
    </p:spTree>
    <p:extLst>
      <p:ext uri="{BB962C8B-B14F-4D97-AF65-F5344CB8AC3E}">
        <p14:creationId xmlns:p14="http://schemas.microsoft.com/office/powerpoint/2010/main" val="40039165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08CA69C-C751-4427-B3A4-1DCB13374372}"/>
              </a:ext>
            </a:extLst>
          </p:cNvPr>
          <p:cNvPicPr>
            <a:picLocks noChangeAspect="1"/>
          </p:cNvPicPr>
          <p:nvPr/>
        </p:nvPicPr>
        <p:blipFill>
          <a:blip r:embed="rId2"/>
          <a:stretch>
            <a:fillRect/>
          </a:stretch>
        </p:blipFill>
        <p:spPr>
          <a:xfrm>
            <a:off x="2070833" y="478895"/>
            <a:ext cx="4169183" cy="5870751"/>
          </a:xfrm>
          <a:prstGeom prst="rect">
            <a:avLst/>
          </a:prstGeom>
        </p:spPr>
      </p:pic>
      <p:sp>
        <p:nvSpPr>
          <p:cNvPr id="9" name="TextBox 8">
            <a:extLst>
              <a:ext uri="{FF2B5EF4-FFF2-40B4-BE49-F238E27FC236}">
                <a16:creationId xmlns:a16="http://schemas.microsoft.com/office/drawing/2014/main" id="{9D740C81-33BF-4CF5-897B-02AEF4F614AA}"/>
              </a:ext>
            </a:extLst>
          </p:cNvPr>
          <p:cNvSpPr txBox="1"/>
          <p:nvPr/>
        </p:nvSpPr>
        <p:spPr>
          <a:xfrm>
            <a:off x="6116496" y="2665989"/>
            <a:ext cx="3802645" cy="2800767"/>
          </a:xfrm>
          <a:custGeom>
            <a:avLst/>
            <a:gdLst>
              <a:gd name="connsiteX0" fmla="*/ 0 w 3802645"/>
              <a:gd name="connsiteY0" fmla="*/ 0 h 2800767"/>
              <a:gd name="connsiteX1" fmla="*/ 633774 w 3802645"/>
              <a:gd name="connsiteY1" fmla="*/ 0 h 2800767"/>
              <a:gd name="connsiteX2" fmla="*/ 1229522 w 3802645"/>
              <a:gd name="connsiteY2" fmla="*/ 0 h 2800767"/>
              <a:gd name="connsiteX3" fmla="*/ 1787243 w 3802645"/>
              <a:gd name="connsiteY3" fmla="*/ 0 h 2800767"/>
              <a:gd name="connsiteX4" fmla="*/ 2497070 w 3802645"/>
              <a:gd name="connsiteY4" fmla="*/ 0 h 2800767"/>
              <a:gd name="connsiteX5" fmla="*/ 3016765 w 3802645"/>
              <a:gd name="connsiteY5" fmla="*/ 0 h 2800767"/>
              <a:gd name="connsiteX6" fmla="*/ 3802645 w 3802645"/>
              <a:gd name="connsiteY6" fmla="*/ 0 h 2800767"/>
              <a:gd name="connsiteX7" fmla="*/ 3802645 w 3802645"/>
              <a:gd name="connsiteY7" fmla="*/ 588161 h 2800767"/>
              <a:gd name="connsiteX8" fmla="*/ 3802645 w 3802645"/>
              <a:gd name="connsiteY8" fmla="*/ 1148314 h 2800767"/>
              <a:gd name="connsiteX9" fmla="*/ 3802645 w 3802645"/>
              <a:gd name="connsiteY9" fmla="*/ 1736476 h 2800767"/>
              <a:gd name="connsiteX10" fmla="*/ 3802645 w 3802645"/>
              <a:gd name="connsiteY10" fmla="*/ 2800767 h 2800767"/>
              <a:gd name="connsiteX11" fmla="*/ 3168871 w 3802645"/>
              <a:gd name="connsiteY11" fmla="*/ 2800767 h 2800767"/>
              <a:gd name="connsiteX12" fmla="*/ 2535097 w 3802645"/>
              <a:gd name="connsiteY12" fmla="*/ 2800767 h 2800767"/>
              <a:gd name="connsiteX13" fmla="*/ 1977375 w 3802645"/>
              <a:gd name="connsiteY13" fmla="*/ 2800767 h 2800767"/>
              <a:gd name="connsiteX14" fmla="*/ 1305575 w 3802645"/>
              <a:gd name="connsiteY14" fmla="*/ 2800767 h 2800767"/>
              <a:gd name="connsiteX15" fmla="*/ 785880 w 3802645"/>
              <a:gd name="connsiteY15" fmla="*/ 2800767 h 2800767"/>
              <a:gd name="connsiteX16" fmla="*/ 0 w 3802645"/>
              <a:gd name="connsiteY16" fmla="*/ 2800767 h 2800767"/>
              <a:gd name="connsiteX17" fmla="*/ 0 w 3802645"/>
              <a:gd name="connsiteY17" fmla="*/ 2212606 h 2800767"/>
              <a:gd name="connsiteX18" fmla="*/ 0 w 3802645"/>
              <a:gd name="connsiteY18" fmla="*/ 1624445 h 2800767"/>
              <a:gd name="connsiteX19" fmla="*/ 0 w 3802645"/>
              <a:gd name="connsiteY19" fmla="*/ 1120307 h 2800767"/>
              <a:gd name="connsiteX20" fmla="*/ 0 w 3802645"/>
              <a:gd name="connsiteY20" fmla="*/ 532146 h 2800767"/>
              <a:gd name="connsiteX21" fmla="*/ 0 w 3802645"/>
              <a:gd name="connsiteY21" fmla="*/ 0 h 2800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802645" h="2800767" extrusionOk="0">
                <a:moveTo>
                  <a:pt x="0" y="0"/>
                </a:moveTo>
                <a:cubicBezTo>
                  <a:pt x="313979" y="-11675"/>
                  <a:pt x="339743" y="9966"/>
                  <a:pt x="633774" y="0"/>
                </a:cubicBezTo>
                <a:cubicBezTo>
                  <a:pt x="927805" y="-9966"/>
                  <a:pt x="1011460" y="-9888"/>
                  <a:pt x="1229522" y="0"/>
                </a:cubicBezTo>
                <a:cubicBezTo>
                  <a:pt x="1447584" y="9888"/>
                  <a:pt x="1529194" y="12741"/>
                  <a:pt x="1787243" y="0"/>
                </a:cubicBezTo>
                <a:cubicBezTo>
                  <a:pt x="2045292" y="-12741"/>
                  <a:pt x="2172851" y="-12217"/>
                  <a:pt x="2497070" y="0"/>
                </a:cubicBezTo>
                <a:cubicBezTo>
                  <a:pt x="2821289" y="12217"/>
                  <a:pt x="2895323" y="4669"/>
                  <a:pt x="3016765" y="0"/>
                </a:cubicBezTo>
                <a:cubicBezTo>
                  <a:pt x="3138207" y="-4669"/>
                  <a:pt x="3582286" y="10324"/>
                  <a:pt x="3802645" y="0"/>
                </a:cubicBezTo>
                <a:cubicBezTo>
                  <a:pt x="3810752" y="163882"/>
                  <a:pt x="3805963" y="416528"/>
                  <a:pt x="3802645" y="588161"/>
                </a:cubicBezTo>
                <a:cubicBezTo>
                  <a:pt x="3799327" y="759794"/>
                  <a:pt x="3804195" y="991380"/>
                  <a:pt x="3802645" y="1148314"/>
                </a:cubicBezTo>
                <a:cubicBezTo>
                  <a:pt x="3801095" y="1305248"/>
                  <a:pt x="3782905" y="1510816"/>
                  <a:pt x="3802645" y="1736476"/>
                </a:cubicBezTo>
                <a:cubicBezTo>
                  <a:pt x="3822385" y="1962136"/>
                  <a:pt x="3754269" y="2341190"/>
                  <a:pt x="3802645" y="2800767"/>
                </a:cubicBezTo>
                <a:cubicBezTo>
                  <a:pt x="3634559" y="2795326"/>
                  <a:pt x="3476204" y="2796195"/>
                  <a:pt x="3168871" y="2800767"/>
                </a:cubicBezTo>
                <a:cubicBezTo>
                  <a:pt x="2861538" y="2805339"/>
                  <a:pt x="2719632" y="2826382"/>
                  <a:pt x="2535097" y="2800767"/>
                </a:cubicBezTo>
                <a:cubicBezTo>
                  <a:pt x="2350562" y="2775152"/>
                  <a:pt x="2123897" y="2810760"/>
                  <a:pt x="1977375" y="2800767"/>
                </a:cubicBezTo>
                <a:cubicBezTo>
                  <a:pt x="1830853" y="2790774"/>
                  <a:pt x="1604041" y="2832501"/>
                  <a:pt x="1305575" y="2800767"/>
                </a:cubicBezTo>
                <a:cubicBezTo>
                  <a:pt x="1007109" y="2769033"/>
                  <a:pt x="945890" y="2808790"/>
                  <a:pt x="785880" y="2800767"/>
                </a:cubicBezTo>
                <a:cubicBezTo>
                  <a:pt x="625871" y="2792744"/>
                  <a:pt x="217709" y="2766985"/>
                  <a:pt x="0" y="2800767"/>
                </a:cubicBezTo>
                <a:cubicBezTo>
                  <a:pt x="-20833" y="2602811"/>
                  <a:pt x="26979" y="2465385"/>
                  <a:pt x="0" y="2212606"/>
                </a:cubicBezTo>
                <a:cubicBezTo>
                  <a:pt x="-26979" y="1959827"/>
                  <a:pt x="1124" y="1894341"/>
                  <a:pt x="0" y="1624445"/>
                </a:cubicBezTo>
                <a:cubicBezTo>
                  <a:pt x="-1124" y="1354549"/>
                  <a:pt x="-2026" y="1318086"/>
                  <a:pt x="0" y="1120307"/>
                </a:cubicBezTo>
                <a:cubicBezTo>
                  <a:pt x="2026" y="922528"/>
                  <a:pt x="-19297" y="720387"/>
                  <a:pt x="0" y="532146"/>
                </a:cubicBezTo>
                <a:cubicBezTo>
                  <a:pt x="19297" y="343905"/>
                  <a:pt x="-4039" y="141845"/>
                  <a:pt x="0" y="0"/>
                </a:cubicBezTo>
                <a:close/>
              </a:path>
            </a:pathLst>
          </a:custGeom>
          <a:noFill/>
          <a:ln>
            <a:solidFill>
              <a:srgbClr val="FFFFFF"/>
            </a:solidFill>
            <a:extLst>
              <a:ext uri="{C807C97D-BFC1-408E-A445-0C87EB9F89A2}">
                <ask:lineSketchStyleProps xmlns="" xmlns:ask="http://schemas.microsoft.com/office/drawing/2018/sketchyshapes" sd="1595754836">
                  <a:prstGeom prst="rect">
                    <a:avLst/>
                  </a:prstGeom>
                  <ask:type>
                    <ask:lineSketchFreehand/>
                  </ask:type>
                </ask:lineSketchStyleProps>
              </a:ext>
            </a:extLst>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2200" dirty="0">
                <a:solidFill>
                  <a:schemeClr val="bg1"/>
                </a:solidFill>
                <a:latin typeface="Sassoon Infant Std" panose="020B0503020103030203" pitchFamily="34" charset="0"/>
              </a:rPr>
              <a:t>The red zone is reserved for extreme emotions like terror, uncontrolled anger, and aggression. When you are in the Red Zone, you are out of </a:t>
            </a:r>
          </a:p>
          <a:p>
            <a:pPr algn="ctr"/>
            <a:r>
              <a:rPr lang="en-US" sz="2200" dirty="0">
                <a:solidFill>
                  <a:schemeClr val="bg1"/>
                </a:solidFill>
                <a:latin typeface="Sassoon Infant Std" panose="020B0503020103030203" pitchFamily="34" charset="0"/>
              </a:rPr>
              <a:t>control, have trouble making good decisions, and must STOP to regulate.</a:t>
            </a:r>
          </a:p>
        </p:txBody>
      </p:sp>
      <p:pic>
        <p:nvPicPr>
          <p:cNvPr id="11" name="Picture 10">
            <a:extLst>
              <a:ext uri="{FF2B5EF4-FFF2-40B4-BE49-F238E27FC236}">
                <a16:creationId xmlns:a16="http://schemas.microsoft.com/office/drawing/2014/main" id="{8D78284C-02DE-4FC9-A9E6-8E3908995FEE}"/>
              </a:ext>
            </a:extLst>
          </p:cNvPr>
          <p:cNvPicPr>
            <a:picLocks noChangeAspect="1"/>
          </p:cNvPicPr>
          <p:nvPr/>
        </p:nvPicPr>
        <p:blipFill>
          <a:blip r:embed="rId3"/>
          <a:stretch>
            <a:fillRect/>
          </a:stretch>
        </p:blipFill>
        <p:spPr>
          <a:xfrm>
            <a:off x="6023992" y="692696"/>
            <a:ext cx="3987652" cy="1824310"/>
          </a:xfrm>
          <a:prstGeom prst="rect">
            <a:avLst/>
          </a:prstGeom>
        </p:spPr>
      </p:pic>
      <p:pic>
        <p:nvPicPr>
          <p:cNvPr id="5" name="Picture 4">
            <a:extLst>
              <a:ext uri="{FF2B5EF4-FFF2-40B4-BE49-F238E27FC236}">
                <a16:creationId xmlns:a16="http://schemas.microsoft.com/office/drawing/2014/main" id="{33D7BF78-054D-4973-B26B-5D66512EF20E}"/>
              </a:ext>
            </a:extLst>
          </p:cNvPr>
          <p:cNvPicPr>
            <a:picLocks noChangeAspect="1"/>
          </p:cNvPicPr>
          <p:nvPr/>
        </p:nvPicPr>
        <p:blipFill rotWithShape="1">
          <a:blip r:embed="rId4"/>
          <a:srcRect t="3570"/>
          <a:stretch/>
        </p:blipFill>
        <p:spPr>
          <a:xfrm rot="374829">
            <a:off x="9106189" y="5358170"/>
            <a:ext cx="1108254" cy="1123922"/>
          </a:xfrm>
          <a:prstGeom prst="rect">
            <a:avLst/>
          </a:prstGeom>
        </p:spPr>
      </p:pic>
    </p:spTree>
    <p:extLst>
      <p:ext uri="{BB962C8B-B14F-4D97-AF65-F5344CB8AC3E}">
        <p14:creationId xmlns:p14="http://schemas.microsoft.com/office/powerpoint/2010/main" val="2500037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9427AF5F-9A0E-42B7-A252-FD64C9885F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6194053E-3A9F-6EED-C3BD-A058388EBE81}"/>
              </a:ext>
            </a:extLst>
          </p:cNvPr>
          <p:cNvSpPr>
            <a:spLocks noChangeArrowheads="1"/>
          </p:cNvSpPr>
          <p:nvPr/>
        </p:nvSpPr>
        <p:spPr bwMode="auto">
          <a:xfrm>
            <a:off x="838200" y="638355"/>
            <a:ext cx="4152774" cy="595222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2000" b="0" i="0" u="none" strike="noStrike" cap="none" normalizeH="0" baseline="0" dirty="0">
                <a:ln>
                  <a:noFill/>
                </a:ln>
                <a:effectLst/>
                <a:latin typeface="Comic Sans MS" panose="030F0902030302020204" pitchFamily="66" charset="0"/>
              </a:rPr>
              <a:t>UNDERSTANDING ZONE       TOOLS</a:t>
            </a:r>
          </a:p>
          <a:p>
            <a:pPr marR="0" lvl="0" fontAlgn="base">
              <a:lnSpc>
                <a:spcPct val="90000"/>
              </a:lnSpc>
              <a:spcBef>
                <a:spcPct val="0"/>
              </a:spcBef>
              <a:spcAft>
                <a:spcPts val="600"/>
              </a:spcAft>
              <a:buClrTx/>
              <a:buSzTx/>
              <a:tabLst/>
            </a:pPr>
            <a:endParaRPr lang="en-US" altLang="en-US" sz="2000" dirty="0">
              <a:latin typeface="Comic Sans MS" panose="030F0902030302020204" pitchFamily="66" charset="0"/>
            </a:endParaRP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marR="0" lvl="0" fontAlgn="base">
              <a:lnSpc>
                <a:spcPct val="90000"/>
              </a:lnSpc>
              <a:spcBef>
                <a:spcPct val="0"/>
              </a:spcBef>
              <a:spcAft>
                <a:spcPts val="600"/>
              </a:spcAft>
              <a:buClrTx/>
              <a:buSzTx/>
              <a:tabLst/>
            </a:pPr>
            <a:endParaRPr kumimoji="0" lang="en-US" altLang="en-US" sz="2000" b="0" i="0" u="none" strike="noStrike" cap="none" normalizeH="0" baseline="0" dirty="0">
              <a:ln>
                <a:noFill/>
              </a:ln>
              <a:effectLst/>
              <a:latin typeface="Comic Sans MS" panose="030F0902030302020204" pitchFamily="66" charset="0"/>
            </a:endParaRPr>
          </a:p>
          <a:p>
            <a:pPr marL="0" marR="0" lvl="0" indent="-228600" fontAlgn="base">
              <a:lnSpc>
                <a:spcPct val="90000"/>
              </a:lnSpc>
              <a:spcBef>
                <a:spcPct val="0"/>
              </a:spcBef>
              <a:spcAft>
                <a:spcPts val="600"/>
              </a:spcAft>
              <a:buClrTx/>
              <a:buSzTx/>
              <a:buFont typeface="Arial" panose="020B0604020202020204" pitchFamily="34" charset="0"/>
              <a:buChar char="•"/>
              <a:tabLst/>
            </a:pPr>
            <a:r>
              <a:rPr lang="en-GB" sz="2000" dirty="0">
                <a:solidFill>
                  <a:srgbClr val="FF0000"/>
                </a:solidFill>
                <a:effectLst/>
                <a:latin typeface="Comic Sans MS" panose="030F0902030302020204" pitchFamily="66" charset="0"/>
              </a:rPr>
              <a:t>Red Zone tools: help us stay safe and start to calm down. </a:t>
            </a:r>
            <a:r>
              <a:rPr kumimoji="0" lang="en-US" altLang="en-US" sz="2400" b="0" i="0" u="none" strike="noStrike" cap="none" normalizeH="0" baseline="0" dirty="0">
                <a:ln>
                  <a:noFill/>
                </a:ln>
                <a:solidFill>
                  <a:srgbClr val="FF0000"/>
                </a:solidFill>
                <a:effectLst/>
                <a:latin typeface="Comic Sans MS" panose="030F0902030302020204" pitchFamily="66" charset="0"/>
              </a:rPr>
              <a:t>   </a:t>
            </a:r>
            <a:endParaRPr kumimoji="0" lang="en-US" altLang="en-US" sz="2000" b="0" i="0" u="none" strike="noStrike" cap="none" normalizeH="0" baseline="0" dirty="0">
              <a:ln>
                <a:noFill/>
              </a:ln>
              <a:solidFill>
                <a:srgbClr val="FF0000"/>
              </a:solidFill>
              <a:effectLst/>
              <a:latin typeface="Comic Sans MS" panose="030F0902030302020204" pitchFamily="66" charset="0"/>
            </a:endParaRPr>
          </a:p>
        </p:txBody>
      </p:sp>
      <p:pic>
        <p:nvPicPr>
          <p:cNvPr id="2050" name="Picture 2" descr="page14image756277296">
            <a:extLst>
              <a:ext uri="{FF2B5EF4-FFF2-40B4-BE49-F238E27FC236}">
                <a16:creationId xmlns:a16="http://schemas.microsoft.com/office/drawing/2014/main" id="{0ED28E1B-7964-975F-4715-0BCE1FB8C0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8708"/>
          <a:stretch/>
        </p:blipFill>
        <p:spPr bwMode="auto">
          <a:xfrm>
            <a:off x="5183500" y="1904282"/>
            <a:ext cx="6170299" cy="422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8554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7" name="Picture 1" descr="page4image8639568">
            <a:extLst>
              <a:ext uri="{FF2B5EF4-FFF2-40B4-BE49-F238E27FC236}">
                <a16:creationId xmlns:a16="http://schemas.microsoft.com/office/drawing/2014/main" id="{8AFF2F70-A7EE-E852-1E53-996EFD81080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91421" y="643466"/>
            <a:ext cx="8409157" cy="557106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1EB3E86-844B-68C3-CA10-37E55AB06F61}"/>
              </a:ext>
            </a:extLst>
          </p:cNvPr>
          <p:cNvSpPr>
            <a:spLocks noGrp="1"/>
          </p:cNvSpPr>
          <p:nvPr>
            <p:ph type="sldNum" sz="quarter" idx="12"/>
          </p:nvPr>
        </p:nvSpPr>
        <p:spPr>
          <a:xfrm>
            <a:off x="8610600" y="6356350"/>
            <a:ext cx="2743200" cy="365125"/>
          </a:xfrm>
        </p:spPr>
        <p:txBody>
          <a:bodyPr>
            <a:normAutofit/>
          </a:bodyPr>
          <a:lstStyle/>
          <a:p>
            <a:pPr>
              <a:spcAft>
                <a:spcPts val="600"/>
              </a:spcAft>
            </a:pPr>
            <a:fld id="{61A4A5BE-5664-1449-9E17-A1E0FDF7991C}" type="slidenum">
              <a:rPr lang="en-US" smtClean="0"/>
              <a:pPr>
                <a:spcAft>
                  <a:spcPts val="600"/>
                </a:spcAft>
              </a:pPr>
              <a:t>32</a:t>
            </a:fld>
            <a:endParaRPr lang="en-US"/>
          </a:p>
        </p:txBody>
      </p:sp>
    </p:spTree>
    <p:extLst>
      <p:ext uri="{BB962C8B-B14F-4D97-AF65-F5344CB8AC3E}">
        <p14:creationId xmlns:p14="http://schemas.microsoft.com/office/powerpoint/2010/main" val="18893607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TotalTime>
  <Words>534</Words>
  <Application>Microsoft Office PowerPoint</Application>
  <PresentationFormat>Widescreen</PresentationFormat>
  <Paragraphs>104</Paragraphs>
  <Slides>32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Bradley Hand ITC</vt:lpstr>
      <vt:lpstr>Calibri</vt:lpstr>
      <vt:lpstr>Calibri Light</vt:lpstr>
      <vt:lpstr>Comic Sans MS</vt:lpstr>
      <vt:lpstr>Sassoon Infant Std</vt:lpstr>
      <vt:lpstr>Twinkl SemiBold</vt:lpstr>
      <vt:lpstr>Office Theme</vt:lpstr>
      <vt:lpstr>PowerPoint Presentation</vt:lpstr>
      <vt:lpstr>ZONES OF REGULATION SONG</vt:lpstr>
      <vt:lpstr>What is self-regulation?</vt:lpstr>
      <vt:lpstr>PowerPoint Presentation</vt:lpstr>
      <vt:lpstr>PowerPoint Presentation</vt:lpstr>
      <vt:lpstr>PowerPoint Presentation</vt:lpstr>
      <vt:lpstr>PowerPoint Presentation</vt:lpstr>
      <vt:lpstr>Our Zone is determined by how we feel on the inside NOT our outward behaviour </vt:lpstr>
      <vt:lpstr>The Green zone…..the learning zone!! We are expected to be in the Green Zone while we are learning. It is when our brains and bodies are relaxed and focused!</vt:lpstr>
      <vt:lpstr>PowerPoint Presentation</vt:lpstr>
      <vt:lpstr>      Green Zone Possible body signals </vt:lpstr>
      <vt:lpstr>PowerPoint Presentation</vt:lpstr>
      <vt:lpstr>PowerPoint Presentation</vt:lpstr>
      <vt:lpstr>PowerPoint Presentation</vt:lpstr>
      <vt:lpstr>PowerPoint Presentation</vt:lpstr>
      <vt:lpstr>PowerPoint Presentation</vt:lpstr>
      <vt:lpstr>                     Blue Zone              Possible body signals </vt:lpstr>
      <vt:lpstr>PowerPoint Presentation</vt:lpstr>
      <vt:lpstr>PowerPoint Presentation</vt:lpstr>
      <vt:lpstr>PowerPoint Presentation</vt:lpstr>
      <vt:lpstr>PowerPoint Presentation</vt:lpstr>
      <vt:lpstr>PowerPoint Presentation</vt:lpstr>
      <vt:lpstr>                    Yellow Zone              Possible Body signals</vt:lpstr>
      <vt:lpstr>PowerPoint Presentation</vt:lpstr>
      <vt:lpstr>PowerPoint Presentation</vt:lpstr>
      <vt:lpstr>PowerPoint Presentation</vt:lpstr>
      <vt:lpstr>PowerPoint Presentation</vt:lpstr>
      <vt:lpstr>PowerPoint Presentation</vt:lpstr>
      <vt:lpstr>                               Red Zone                   Possible Body Signals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morris</dc:creator>
  <cp:lastModifiedBy>Ciara Shannon</cp:lastModifiedBy>
  <cp:revision>8</cp:revision>
  <dcterms:created xsi:type="dcterms:W3CDTF">2023-08-18T13:00:08Z</dcterms:created>
  <dcterms:modified xsi:type="dcterms:W3CDTF">2024-04-29T14:21:07Z</dcterms:modified>
</cp:coreProperties>
</file>