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7" r:id="rId1"/>
  </p:sldMasterIdLst>
  <p:sldIdLst>
    <p:sldId id="287" r:id="rId2"/>
    <p:sldId id="296" r:id="rId3"/>
    <p:sldId id="264" r:id="rId4"/>
    <p:sldId id="294" r:id="rId5"/>
    <p:sldId id="298" r:id="rId6"/>
    <p:sldId id="277" r:id="rId7"/>
    <p:sldId id="289" r:id="rId8"/>
    <p:sldId id="290" r:id="rId9"/>
    <p:sldId id="286" r:id="rId10"/>
    <p:sldId id="267" r:id="rId11"/>
    <p:sldId id="288" r:id="rId12"/>
    <p:sldId id="299" r:id="rId13"/>
    <p:sldId id="301" r:id="rId14"/>
    <p:sldId id="269" r:id="rId15"/>
    <p:sldId id="293" r:id="rId16"/>
    <p:sldId id="291" r:id="rId17"/>
    <p:sldId id="300" r:id="rId18"/>
    <p:sldId id="292" r:id="rId19"/>
    <p:sldId id="297"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73" d="100"/>
          <a:sy n="73" d="100"/>
        </p:scale>
        <p:origin x="53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931912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297368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7003984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3/8/2023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09398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3/8/2023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974734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3/8/2023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113933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3/8/2023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5413902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3/8/2023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810163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pPr/>
              <a:t>3/8/2023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41173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8741123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5993219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72909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6753412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pPr/>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306650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1429529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3/8/2023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923076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8A87A34-81AB-432B-8DAE-1953F412C126}" type="datetimeFigureOut">
              <a:rPr lang="en-US" smtClean="0"/>
              <a:pPr/>
              <a:t>3/8/2023</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597719885"/>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 id="2147483779" r:id="rId12"/>
    <p:sldLayoutId id="2147483780" r:id="rId13"/>
    <p:sldLayoutId id="2147483781" r:id="rId14"/>
    <p:sldLayoutId id="2147483782" r:id="rId15"/>
    <p:sldLayoutId id="214748378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1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35.png"/><Relationship Id="rId4" Type="http://schemas.openxmlformats.org/officeDocument/2006/relationships/image" Target="../media/image34.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 Id="rId5" Type="http://schemas.openxmlformats.org/officeDocument/2006/relationships/image" Target="../media/image39.png"/><Relationship Id="rId4" Type="http://schemas.openxmlformats.org/officeDocument/2006/relationships/image" Target="../media/image38.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hyperlink" Target="https://letsgolivescience.com/"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letsgolivescience.com/"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18.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8000" dirty="0" smtClean="0"/>
              <a:t>Science SPLAT</a:t>
            </a:r>
            <a:endParaRPr lang="en-GB" sz="8000" dirty="0"/>
          </a:p>
        </p:txBody>
      </p:sp>
      <p:sp>
        <p:nvSpPr>
          <p:cNvPr id="3" name="Content Placeholder 2"/>
          <p:cNvSpPr>
            <a:spLocks noGrp="1"/>
          </p:cNvSpPr>
          <p:nvPr>
            <p:ph idx="1"/>
          </p:nvPr>
        </p:nvSpPr>
        <p:spPr>
          <a:xfrm>
            <a:off x="1147597" y="6048103"/>
            <a:ext cx="8596668" cy="672528"/>
          </a:xfrm>
        </p:spPr>
        <p:txBody>
          <a:bodyPr>
            <a:normAutofit lnSpcReduction="10000"/>
          </a:bodyPr>
          <a:lstStyle/>
          <a:p>
            <a:pPr marL="0" indent="0">
              <a:buNone/>
            </a:pPr>
            <a:r>
              <a:rPr lang="en-GB" sz="4000" dirty="0" smtClean="0">
                <a:latin typeface="Comic Sans MS" panose="030F0702030302020204" pitchFamily="66" charset="0"/>
              </a:rPr>
              <a:t>Friday 10</a:t>
            </a:r>
            <a:r>
              <a:rPr lang="en-GB" sz="4000" baseline="30000" dirty="0" smtClean="0">
                <a:latin typeface="Comic Sans MS" panose="030F0702030302020204" pitchFamily="66" charset="0"/>
              </a:rPr>
              <a:t>th</a:t>
            </a:r>
            <a:r>
              <a:rPr lang="en-GB" sz="4000" dirty="0" smtClean="0">
                <a:latin typeface="Comic Sans MS" panose="030F0702030302020204" pitchFamily="66" charset="0"/>
              </a:rPr>
              <a:t> March 2023</a:t>
            </a:r>
            <a:endParaRPr lang="en-GB" sz="4000"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9274002" y="340279"/>
            <a:ext cx="2414225" cy="1859441"/>
          </a:xfrm>
          <a:prstGeom prst="rect">
            <a:avLst/>
          </a:prstGeom>
        </p:spPr>
      </p:pic>
      <p:pic>
        <p:nvPicPr>
          <p:cNvPr id="5" name="Picture 4"/>
          <p:cNvPicPr>
            <a:picLocks noChangeAspect="1"/>
          </p:cNvPicPr>
          <p:nvPr/>
        </p:nvPicPr>
        <p:blipFill>
          <a:blip r:embed="rId3"/>
          <a:stretch>
            <a:fillRect/>
          </a:stretch>
        </p:blipFill>
        <p:spPr>
          <a:xfrm>
            <a:off x="1731101" y="1930400"/>
            <a:ext cx="6953250" cy="3714750"/>
          </a:xfrm>
          <a:prstGeom prst="rect">
            <a:avLst/>
          </a:prstGeom>
        </p:spPr>
      </p:pic>
    </p:spTree>
    <p:extLst>
      <p:ext uri="{BB962C8B-B14F-4D97-AF65-F5344CB8AC3E}">
        <p14:creationId xmlns:p14="http://schemas.microsoft.com/office/powerpoint/2010/main" val="399132336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4276643" y="0"/>
            <a:ext cx="4698139" cy="3107195"/>
          </a:xfrm>
          <a:prstGeom prst="rect">
            <a:avLst/>
          </a:prstGeom>
        </p:spPr>
      </p:pic>
      <p:pic>
        <p:nvPicPr>
          <p:cNvPr id="5" name="Picture 4"/>
          <p:cNvPicPr>
            <a:picLocks noChangeAspect="1"/>
          </p:cNvPicPr>
          <p:nvPr/>
        </p:nvPicPr>
        <p:blipFill>
          <a:blip r:embed="rId3"/>
          <a:stretch>
            <a:fillRect/>
          </a:stretch>
        </p:blipFill>
        <p:spPr>
          <a:xfrm>
            <a:off x="0" y="3067876"/>
            <a:ext cx="6438900" cy="3800475"/>
          </a:xfrm>
          <a:prstGeom prst="rect">
            <a:avLst/>
          </a:prstGeom>
        </p:spPr>
      </p:pic>
      <p:pic>
        <p:nvPicPr>
          <p:cNvPr id="4" name="Picture 3"/>
          <p:cNvPicPr>
            <a:picLocks noChangeAspect="1"/>
          </p:cNvPicPr>
          <p:nvPr/>
        </p:nvPicPr>
        <p:blipFill>
          <a:blip r:embed="rId4"/>
          <a:stretch>
            <a:fillRect/>
          </a:stretch>
        </p:blipFill>
        <p:spPr>
          <a:xfrm>
            <a:off x="6812524" y="3410928"/>
            <a:ext cx="5377115" cy="3447072"/>
          </a:xfrm>
          <a:prstGeom prst="rect">
            <a:avLst/>
          </a:prstGeom>
        </p:spPr>
      </p:pic>
      <p:pic>
        <p:nvPicPr>
          <p:cNvPr id="3" name="Picture 2"/>
          <p:cNvPicPr>
            <a:picLocks noChangeAspect="1"/>
          </p:cNvPicPr>
          <p:nvPr/>
        </p:nvPicPr>
        <p:blipFill>
          <a:blip r:embed="rId5"/>
          <a:stretch>
            <a:fillRect/>
          </a:stretch>
        </p:blipFill>
        <p:spPr>
          <a:xfrm>
            <a:off x="8665389" y="0"/>
            <a:ext cx="3524250" cy="4371975"/>
          </a:xfrm>
          <a:prstGeom prst="rect">
            <a:avLst/>
          </a:prstGeom>
        </p:spPr>
      </p:pic>
      <p:pic>
        <p:nvPicPr>
          <p:cNvPr id="2" name="Picture 1"/>
          <p:cNvPicPr>
            <a:picLocks noChangeAspect="1"/>
          </p:cNvPicPr>
          <p:nvPr/>
        </p:nvPicPr>
        <p:blipFill>
          <a:blip r:embed="rId6"/>
          <a:stretch>
            <a:fillRect/>
          </a:stretch>
        </p:blipFill>
        <p:spPr>
          <a:xfrm>
            <a:off x="0" y="0"/>
            <a:ext cx="4746463" cy="3229552"/>
          </a:xfrm>
          <a:prstGeom prst="rect">
            <a:avLst/>
          </a:prstGeom>
        </p:spPr>
      </p:pic>
      <p:pic>
        <p:nvPicPr>
          <p:cNvPr id="7" name="Picture 6"/>
          <p:cNvPicPr>
            <a:picLocks noChangeAspect="1"/>
          </p:cNvPicPr>
          <p:nvPr/>
        </p:nvPicPr>
        <p:blipFill>
          <a:blip r:embed="rId7"/>
          <a:stretch>
            <a:fillRect/>
          </a:stretch>
        </p:blipFill>
        <p:spPr>
          <a:xfrm>
            <a:off x="5146766" y="3626139"/>
            <a:ext cx="2698666" cy="3291056"/>
          </a:xfrm>
          <a:prstGeom prst="rect">
            <a:avLst/>
          </a:prstGeom>
        </p:spPr>
      </p:pic>
      <p:sp>
        <p:nvSpPr>
          <p:cNvPr id="8" name="Subtitle 7"/>
          <p:cNvSpPr>
            <a:spLocks noGrp="1"/>
          </p:cNvSpPr>
          <p:nvPr>
            <p:ph type="subTitle" idx="1"/>
          </p:nvPr>
        </p:nvSpPr>
        <p:spPr>
          <a:xfrm>
            <a:off x="1523999" y="3602038"/>
            <a:ext cx="10167257" cy="1655761"/>
          </a:xfrm>
        </p:spPr>
        <p:txBody>
          <a:bodyPr/>
          <a:lstStyle/>
          <a:p>
            <a:endParaRPr lang="en-GB" dirty="0"/>
          </a:p>
        </p:txBody>
      </p:sp>
      <p:sp>
        <p:nvSpPr>
          <p:cNvPr id="22" name="TextBox 21"/>
          <p:cNvSpPr txBox="1"/>
          <p:nvPr/>
        </p:nvSpPr>
        <p:spPr>
          <a:xfrm>
            <a:off x="3351540" y="2894152"/>
            <a:ext cx="5812232" cy="1015663"/>
          </a:xfrm>
          <a:prstGeom prst="rect">
            <a:avLst/>
          </a:prstGeom>
          <a:solidFill>
            <a:schemeClr val="bg1"/>
          </a:solidFill>
        </p:spPr>
        <p:txBody>
          <a:bodyPr wrap="none" rtlCol="0">
            <a:spAutoFit/>
          </a:bodyPr>
          <a:lstStyle/>
          <a:p>
            <a:r>
              <a:rPr lang="en-GB" sz="6000" b="1" dirty="0" smtClean="0"/>
              <a:t>We are scientists!</a:t>
            </a:r>
            <a:endParaRPr lang="en-GB" sz="6000" b="1" dirty="0"/>
          </a:p>
        </p:txBody>
      </p:sp>
    </p:spTree>
    <p:extLst>
      <p:ext uri="{BB962C8B-B14F-4D97-AF65-F5344CB8AC3E}">
        <p14:creationId xmlns:p14="http://schemas.microsoft.com/office/powerpoint/2010/main" val="8282947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78822" y="1658982"/>
            <a:ext cx="8641135" cy="4667796"/>
          </a:xfrm>
          <a:prstGeom prst="rect">
            <a:avLst/>
          </a:prstGeom>
        </p:spPr>
      </p:pic>
      <p:sp>
        <p:nvSpPr>
          <p:cNvPr id="6" name="Title 1"/>
          <p:cNvSpPr>
            <a:spLocks noGrp="1"/>
          </p:cNvSpPr>
          <p:nvPr>
            <p:ph type="title"/>
          </p:nvPr>
        </p:nvSpPr>
        <p:spPr>
          <a:xfrm>
            <a:off x="0" y="0"/>
            <a:ext cx="8596668" cy="1320800"/>
          </a:xfrm>
        </p:spPr>
        <p:txBody>
          <a:bodyPr>
            <a:normAutofit/>
          </a:bodyPr>
          <a:lstStyle/>
          <a:p>
            <a:r>
              <a:rPr lang="en-GB" sz="8000" dirty="0" smtClean="0"/>
              <a:t>Science at GTS</a:t>
            </a:r>
            <a:endParaRPr lang="en-GB" sz="8000" dirty="0"/>
          </a:p>
        </p:txBody>
      </p:sp>
      <p:pic>
        <p:nvPicPr>
          <p:cNvPr id="7" name="Picture 6"/>
          <p:cNvPicPr>
            <a:picLocks noChangeAspect="1"/>
          </p:cNvPicPr>
          <p:nvPr/>
        </p:nvPicPr>
        <p:blipFill>
          <a:blip r:embed="rId3"/>
          <a:stretch>
            <a:fillRect/>
          </a:stretch>
        </p:blipFill>
        <p:spPr>
          <a:xfrm>
            <a:off x="9369447" y="226342"/>
            <a:ext cx="2414225" cy="1859441"/>
          </a:xfrm>
          <a:prstGeom prst="rect">
            <a:avLst/>
          </a:prstGeom>
        </p:spPr>
      </p:pic>
      <p:pic>
        <p:nvPicPr>
          <p:cNvPr id="8" name="Picture 7"/>
          <p:cNvPicPr>
            <a:picLocks noChangeAspect="1"/>
          </p:cNvPicPr>
          <p:nvPr/>
        </p:nvPicPr>
        <p:blipFill>
          <a:blip r:embed="rId4"/>
          <a:stretch>
            <a:fillRect/>
          </a:stretch>
        </p:blipFill>
        <p:spPr>
          <a:xfrm>
            <a:off x="2567343" y="6326778"/>
            <a:ext cx="6029325" cy="504825"/>
          </a:xfrm>
          <a:prstGeom prst="rect">
            <a:avLst/>
          </a:prstGeom>
        </p:spPr>
      </p:pic>
    </p:spTree>
    <p:extLst>
      <p:ext uri="{BB962C8B-B14F-4D97-AF65-F5344CB8AC3E}">
        <p14:creationId xmlns:p14="http://schemas.microsoft.com/office/powerpoint/2010/main" val="320769427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0" y="0"/>
            <a:ext cx="8596668" cy="1320800"/>
          </a:xfrm>
        </p:spPr>
        <p:txBody>
          <a:bodyPr>
            <a:normAutofit/>
          </a:bodyPr>
          <a:lstStyle/>
          <a:p>
            <a:r>
              <a:rPr lang="en-GB" sz="8000" dirty="0" smtClean="0"/>
              <a:t>Intent</a:t>
            </a:r>
            <a:endParaRPr lang="en-GB" sz="8000" dirty="0"/>
          </a:p>
        </p:txBody>
      </p:sp>
      <p:pic>
        <p:nvPicPr>
          <p:cNvPr id="7" name="Picture 6"/>
          <p:cNvPicPr>
            <a:picLocks noChangeAspect="1"/>
          </p:cNvPicPr>
          <p:nvPr/>
        </p:nvPicPr>
        <p:blipFill>
          <a:blip r:embed="rId2"/>
          <a:stretch>
            <a:fillRect/>
          </a:stretch>
        </p:blipFill>
        <p:spPr>
          <a:xfrm>
            <a:off x="9369447" y="226342"/>
            <a:ext cx="2414225" cy="1859441"/>
          </a:xfrm>
          <a:prstGeom prst="rect">
            <a:avLst/>
          </a:prstGeom>
        </p:spPr>
      </p:pic>
      <p:pic>
        <p:nvPicPr>
          <p:cNvPr id="8" name="Picture 7"/>
          <p:cNvPicPr>
            <a:picLocks noChangeAspect="1"/>
          </p:cNvPicPr>
          <p:nvPr/>
        </p:nvPicPr>
        <p:blipFill>
          <a:blip r:embed="rId3"/>
          <a:stretch>
            <a:fillRect/>
          </a:stretch>
        </p:blipFill>
        <p:spPr>
          <a:xfrm>
            <a:off x="2567343" y="6326778"/>
            <a:ext cx="6029325" cy="504825"/>
          </a:xfrm>
          <a:prstGeom prst="rect">
            <a:avLst/>
          </a:prstGeom>
        </p:spPr>
      </p:pic>
      <p:sp>
        <p:nvSpPr>
          <p:cNvPr id="2" name="Rectangle 1"/>
          <p:cNvSpPr/>
          <p:nvPr/>
        </p:nvSpPr>
        <p:spPr>
          <a:xfrm>
            <a:off x="169818" y="1156062"/>
            <a:ext cx="8948057" cy="5078313"/>
          </a:xfrm>
          <a:prstGeom prst="rect">
            <a:avLst/>
          </a:prstGeom>
        </p:spPr>
        <p:txBody>
          <a:bodyPr wrap="square">
            <a:spAutoFit/>
          </a:bodyPr>
          <a:lstStyle/>
          <a:p>
            <a:r>
              <a:rPr lang="en-GB" dirty="0" smtClean="0"/>
              <a:t>At </a:t>
            </a:r>
            <a:r>
              <a:rPr lang="en-GB" dirty="0"/>
              <a:t>GTS, our children are encouraged to be curious and in Science, develop a sense of excitement and curiosity about natural phenomena, the world and how things work. </a:t>
            </a:r>
            <a:r>
              <a:rPr lang="en-GB" dirty="0" smtClean="0"/>
              <a:t> </a:t>
            </a:r>
          </a:p>
          <a:p>
            <a:endParaRPr lang="en-GB" dirty="0"/>
          </a:p>
          <a:p>
            <a:r>
              <a:rPr lang="en-GB" dirty="0" smtClean="0"/>
              <a:t>We </a:t>
            </a:r>
            <a:r>
              <a:rPr lang="en-GB" dirty="0"/>
              <a:t>want our children to experience and observe phenomena, looking more closely at the natural and humanly-constructed world around them</a:t>
            </a:r>
            <a:r>
              <a:rPr lang="en-GB" dirty="0" smtClean="0"/>
              <a:t>. The </a:t>
            </a:r>
            <a:r>
              <a:rPr lang="en-GB" dirty="0"/>
              <a:t>learning possibilities at GTS are endless. We love our children to explore, with most of the learning in Science being through the use of first-hand practical experiences. Learning opportunities are everywhere in Science and we want our children to experience them all</a:t>
            </a:r>
            <a:r>
              <a:rPr lang="en-GB" dirty="0" smtClean="0"/>
              <a:t>!</a:t>
            </a:r>
          </a:p>
          <a:p>
            <a:endParaRPr lang="en-GB" dirty="0" smtClean="0"/>
          </a:p>
          <a:p>
            <a:r>
              <a:rPr lang="en-GB" dirty="0"/>
              <a:t>Support and challenge ensures that all children are able to be super scientists! The children understand that anyone can be a scientist and everyone, regardless of creed, gender, race or background, can achieve through exploration and by having strength in their own beliefs. </a:t>
            </a:r>
            <a:endParaRPr lang="en-GB" dirty="0" smtClean="0"/>
          </a:p>
          <a:p>
            <a:endParaRPr lang="en-GB" dirty="0"/>
          </a:p>
          <a:p>
            <a:r>
              <a:rPr lang="en-GB" dirty="0"/>
              <a:t>Our aspirational citizenship values ensure that children are respectful of equipment and each other, understanding that they have an important part to play in keeping our planet, environment and all living things safe. </a:t>
            </a:r>
          </a:p>
        </p:txBody>
      </p:sp>
    </p:spTree>
    <p:extLst>
      <p:ext uri="{BB962C8B-B14F-4D97-AF65-F5344CB8AC3E}">
        <p14:creationId xmlns:p14="http://schemas.microsoft.com/office/powerpoint/2010/main" val="24609129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596668" cy="1320800"/>
          </a:xfrm>
        </p:spPr>
        <p:txBody>
          <a:bodyPr/>
          <a:lstStyle/>
          <a:p>
            <a:r>
              <a:rPr lang="en-GB" dirty="0" smtClean="0"/>
              <a:t>Our curriculum</a:t>
            </a:r>
            <a:endParaRPr lang="en-GB" dirty="0"/>
          </a:p>
        </p:txBody>
      </p:sp>
      <p:pic>
        <p:nvPicPr>
          <p:cNvPr id="5" name="Picture 4"/>
          <p:cNvPicPr>
            <a:picLocks noChangeAspect="1"/>
          </p:cNvPicPr>
          <p:nvPr/>
        </p:nvPicPr>
        <p:blipFill>
          <a:blip r:embed="rId2"/>
          <a:stretch>
            <a:fillRect/>
          </a:stretch>
        </p:blipFill>
        <p:spPr>
          <a:xfrm>
            <a:off x="1472973" y="542834"/>
            <a:ext cx="8898936" cy="6200174"/>
          </a:xfrm>
          <a:prstGeom prst="rect">
            <a:avLst/>
          </a:prstGeom>
        </p:spPr>
      </p:pic>
    </p:spTree>
    <p:extLst>
      <p:ext uri="{BB962C8B-B14F-4D97-AF65-F5344CB8AC3E}">
        <p14:creationId xmlns:p14="http://schemas.microsoft.com/office/powerpoint/2010/main" val="191345831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49305" y="203629"/>
            <a:ext cx="5981187" cy="580144"/>
          </a:xfrm>
        </p:spPr>
        <p:txBody>
          <a:bodyPr>
            <a:normAutofit fontScale="90000"/>
          </a:bodyPr>
          <a:lstStyle/>
          <a:p>
            <a:r>
              <a:rPr lang="en-GB" b="1" dirty="0"/>
              <a:t>Scientific Enquiry at GTS</a:t>
            </a:r>
            <a:br>
              <a:rPr lang="en-GB" b="1" dirty="0"/>
            </a:br>
            <a:endParaRPr lang="en-GB" dirty="0"/>
          </a:p>
        </p:txBody>
      </p:sp>
      <p:pic>
        <p:nvPicPr>
          <p:cNvPr id="5" name="Content Placeholder 4"/>
          <p:cNvPicPr>
            <a:picLocks noGrp="1" noChangeAspect="1"/>
          </p:cNvPicPr>
          <p:nvPr>
            <p:ph idx="1"/>
          </p:nvPr>
        </p:nvPicPr>
        <p:blipFill rotWithShape="1">
          <a:blip r:embed="rId2"/>
          <a:srcRect l="5684" t="25914" r="3904" b="14943"/>
          <a:stretch/>
        </p:blipFill>
        <p:spPr>
          <a:xfrm>
            <a:off x="5674892" y="1653931"/>
            <a:ext cx="6074230" cy="1293224"/>
          </a:xfrm>
          <a:prstGeom prst="rect">
            <a:avLst/>
          </a:prstGeom>
        </p:spPr>
      </p:pic>
      <p:pic>
        <p:nvPicPr>
          <p:cNvPr id="4" name="Picture 3"/>
          <p:cNvPicPr>
            <a:picLocks noChangeAspect="1"/>
          </p:cNvPicPr>
          <p:nvPr/>
        </p:nvPicPr>
        <p:blipFill rotWithShape="1">
          <a:blip r:embed="rId3"/>
          <a:srcRect l="3585" t="23150" r="2273" b="16180"/>
          <a:stretch/>
        </p:blipFill>
        <p:spPr>
          <a:xfrm>
            <a:off x="78376" y="746105"/>
            <a:ext cx="5473337" cy="1203813"/>
          </a:xfrm>
          <a:prstGeom prst="rect">
            <a:avLst/>
          </a:prstGeom>
        </p:spPr>
      </p:pic>
      <p:pic>
        <p:nvPicPr>
          <p:cNvPr id="6" name="Picture 5"/>
          <p:cNvPicPr>
            <a:picLocks noChangeAspect="1"/>
          </p:cNvPicPr>
          <p:nvPr/>
        </p:nvPicPr>
        <p:blipFill rotWithShape="1">
          <a:blip r:embed="rId4"/>
          <a:srcRect l="418" t="26049" r="2744" b="12377"/>
          <a:stretch/>
        </p:blipFill>
        <p:spPr>
          <a:xfrm>
            <a:off x="0" y="2388874"/>
            <a:ext cx="5630091" cy="1216475"/>
          </a:xfrm>
          <a:prstGeom prst="rect">
            <a:avLst/>
          </a:prstGeom>
        </p:spPr>
      </p:pic>
      <p:pic>
        <p:nvPicPr>
          <p:cNvPr id="7" name="Picture 6"/>
          <p:cNvPicPr>
            <a:picLocks noChangeAspect="1"/>
          </p:cNvPicPr>
          <p:nvPr/>
        </p:nvPicPr>
        <p:blipFill rotWithShape="1">
          <a:blip r:embed="rId5"/>
          <a:srcRect l="1625" t="27624" b="17194"/>
          <a:stretch/>
        </p:blipFill>
        <p:spPr>
          <a:xfrm>
            <a:off x="5217935" y="3605349"/>
            <a:ext cx="6575989" cy="1089048"/>
          </a:xfrm>
          <a:prstGeom prst="rect">
            <a:avLst/>
          </a:prstGeom>
        </p:spPr>
      </p:pic>
      <p:pic>
        <p:nvPicPr>
          <p:cNvPr id="8" name="Picture 7"/>
          <p:cNvPicPr>
            <a:picLocks noChangeAspect="1"/>
          </p:cNvPicPr>
          <p:nvPr/>
        </p:nvPicPr>
        <p:blipFill rotWithShape="1">
          <a:blip r:embed="rId6"/>
          <a:srcRect l="5004" t="30314" r="2698" b="14987"/>
          <a:stretch/>
        </p:blipFill>
        <p:spPr>
          <a:xfrm>
            <a:off x="522513" y="4833256"/>
            <a:ext cx="7596452" cy="1201783"/>
          </a:xfrm>
          <a:prstGeom prst="rect">
            <a:avLst/>
          </a:prstGeom>
        </p:spPr>
      </p:pic>
      <p:sp>
        <p:nvSpPr>
          <p:cNvPr id="9" name="TextBox 8"/>
          <p:cNvSpPr txBox="1"/>
          <p:nvPr/>
        </p:nvSpPr>
        <p:spPr>
          <a:xfrm>
            <a:off x="2242019" y="6211167"/>
            <a:ext cx="8283421" cy="461665"/>
          </a:xfrm>
          <a:prstGeom prst="rect">
            <a:avLst/>
          </a:prstGeom>
          <a:noFill/>
        </p:spPr>
        <p:txBody>
          <a:bodyPr wrap="none" rtlCol="0">
            <a:spAutoFit/>
          </a:bodyPr>
          <a:lstStyle/>
          <a:p>
            <a:r>
              <a:rPr lang="en-GB" sz="2400" b="1" dirty="0" smtClean="0">
                <a:solidFill>
                  <a:srgbClr val="FF0000"/>
                </a:solidFill>
              </a:rPr>
              <a:t>What scientific enquiry skill will you demonstrate today?</a:t>
            </a:r>
            <a:endParaRPr lang="en-GB" sz="2400" b="1" dirty="0">
              <a:solidFill>
                <a:srgbClr val="FF0000"/>
              </a:solidFill>
            </a:endParaRPr>
          </a:p>
        </p:txBody>
      </p:sp>
    </p:spTree>
    <p:extLst>
      <p:ext uri="{BB962C8B-B14F-4D97-AF65-F5344CB8AC3E}">
        <p14:creationId xmlns:p14="http://schemas.microsoft.com/office/powerpoint/2010/main" val="364269850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0" y="0"/>
            <a:ext cx="8596668" cy="1320800"/>
          </a:xfrm>
        </p:spPr>
        <p:txBody>
          <a:bodyPr>
            <a:normAutofit/>
          </a:bodyPr>
          <a:lstStyle/>
          <a:p>
            <a:r>
              <a:rPr lang="en-GB" sz="8000" dirty="0" smtClean="0"/>
              <a:t>Lesson Hooks</a:t>
            </a:r>
            <a:endParaRPr lang="en-GB" sz="8000" dirty="0"/>
          </a:p>
        </p:txBody>
      </p:sp>
      <p:pic>
        <p:nvPicPr>
          <p:cNvPr id="7" name="Picture 6"/>
          <p:cNvPicPr>
            <a:picLocks noChangeAspect="1"/>
          </p:cNvPicPr>
          <p:nvPr/>
        </p:nvPicPr>
        <p:blipFill>
          <a:blip r:embed="rId2"/>
          <a:stretch>
            <a:fillRect/>
          </a:stretch>
        </p:blipFill>
        <p:spPr>
          <a:xfrm>
            <a:off x="9369447" y="226342"/>
            <a:ext cx="2414225" cy="1859441"/>
          </a:xfrm>
          <a:prstGeom prst="rect">
            <a:avLst/>
          </a:prstGeom>
        </p:spPr>
      </p:pic>
      <p:pic>
        <p:nvPicPr>
          <p:cNvPr id="2" name="Picture 1"/>
          <p:cNvPicPr>
            <a:picLocks noChangeAspect="1"/>
          </p:cNvPicPr>
          <p:nvPr/>
        </p:nvPicPr>
        <p:blipFill>
          <a:blip r:embed="rId3"/>
          <a:stretch>
            <a:fillRect/>
          </a:stretch>
        </p:blipFill>
        <p:spPr>
          <a:xfrm>
            <a:off x="6425939" y="0"/>
            <a:ext cx="1900418" cy="1503771"/>
          </a:xfrm>
          <a:prstGeom prst="rect">
            <a:avLst/>
          </a:prstGeom>
        </p:spPr>
      </p:pic>
      <p:pic>
        <p:nvPicPr>
          <p:cNvPr id="3" name="Picture 2"/>
          <p:cNvPicPr>
            <a:picLocks noChangeAspect="1"/>
          </p:cNvPicPr>
          <p:nvPr/>
        </p:nvPicPr>
        <p:blipFill>
          <a:blip r:embed="rId4"/>
          <a:stretch>
            <a:fillRect/>
          </a:stretch>
        </p:blipFill>
        <p:spPr>
          <a:xfrm>
            <a:off x="97771" y="2239671"/>
            <a:ext cx="4602879" cy="2560542"/>
          </a:xfrm>
          <a:prstGeom prst="rect">
            <a:avLst/>
          </a:prstGeom>
        </p:spPr>
      </p:pic>
      <p:sp>
        <p:nvSpPr>
          <p:cNvPr id="4" name="TextBox 3"/>
          <p:cNvSpPr txBox="1"/>
          <p:nvPr/>
        </p:nvSpPr>
        <p:spPr>
          <a:xfrm>
            <a:off x="300446" y="1716451"/>
            <a:ext cx="2728632" cy="523220"/>
          </a:xfrm>
          <a:prstGeom prst="rect">
            <a:avLst/>
          </a:prstGeom>
          <a:noFill/>
        </p:spPr>
        <p:txBody>
          <a:bodyPr wrap="none" rtlCol="0">
            <a:spAutoFit/>
          </a:bodyPr>
          <a:lstStyle/>
          <a:p>
            <a:r>
              <a:rPr lang="en-GB" sz="2800" b="1" dirty="0" smtClean="0">
                <a:solidFill>
                  <a:srgbClr val="FF0000"/>
                </a:solidFill>
              </a:rPr>
              <a:t>BIG QUESTIONS</a:t>
            </a:r>
            <a:endParaRPr lang="en-GB" sz="2800" b="1" dirty="0">
              <a:solidFill>
                <a:srgbClr val="FF0000"/>
              </a:solidFill>
            </a:endParaRPr>
          </a:p>
        </p:txBody>
      </p:sp>
      <p:pic>
        <p:nvPicPr>
          <p:cNvPr id="5" name="Picture 4"/>
          <p:cNvPicPr>
            <a:picLocks noChangeAspect="1"/>
          </p:cNvPicPr>
          <p:nvPr/>
        </p:nvPicPr>
        <p:blipFill>
          <a:blip r:embed="rId5"/>
          <a:stretch>
            <a:fillRect/>
          </a:stretch>
        </p:blipFill>
        <p:spPr>
          <a:xfrm>
            <a:off x="1867649" y="4979333"/>
            <a:ext cx="1446687" cy="1863157"/>
          </a:xfrm>
          <a:prstGeom prst="rect">
            <a:avLst/>
          </a:prstGeom>
        </p:spPr>
      </p:pic>
      <p:sp>
        <p:nvSpPr>
          <p:cNvPr id="8" name="TextBox 7"/>
          <p:cNvSpPr txBox="1"/>
          <p:nvPr/>
        </p:nvSpPr>
        <p:spPr>
          <a:xfrm>
            <a:off x="300446" y="5702344"/>
            <a:ext cx="1527406" cy="523220"/>
          </a:xfrm>
          <a:prstGeom prst="rect">
            <a:avLst/>
          </a:prstGeom>
          <a:noFill/>
        </p:spPr>
        <p:txBody>
          <a:bodyPr wrap="none" rtlCol="0">
            <a:spAutoFit/>
          </a:bodyPr>
          <a:lstStyle/>
          <a:p>
            <a:r>
              <a:rPr lang="en-GB" sz="2800" b="1" dirty="0" smtClean="0">
                <a:solidFill>
                  <a:srgbClr val="FF0000"/>
                </a:solidFill>
              </a:rPr>
              <a:t>STORIES</a:t>
            </a:r>
            <a:endParaRPr lang="en-GB" sz="2800" b="1" dirty="0">
              <a:solidFill>
                <a:srgbClr val="FF0000"/>
              </a:solidFill>
            </a:endParaRPr>
          </a:p>
        </p:txBody>
      </p:sp>
      <p:pic>
        <p:nvPicPr>
          <p:cNvPr id="9" name="Picture 8"/>
          <p:cNvPicPr>
            <a:picLocks noChangeAspect="1"/>
          </p:cNvPicPr>
          <p:nvPr/>
        </p:nvPicPr>
        <p:blipFill>
          <a:blip r:embed="rId6"/>
          <a:stretch>
            <a:fillRect/>
          </a:stretch>
        </p:blipFill>
        <p:spPr>
          <a:xfrm>
            <a:off x="5148601" y="1871053"/>
            <a:ext cx="3810000" cy="1200150"/>
          </a:xfrm>
          <a:prstGeom prst="rect">
            <a:avLst/>
          </a:prstGeom>
        </p:spPr>
      </p:pic>
      <p:pic>
        <p:nvPicPr>
          <p:cNvPr id="10" name="Picture 9"/>
          <p:cNvPicPr>
            <a:picLocks noChangeAspect="1"/>
          </p:cNvPicPr>
          <p:nvPr/>
        </p:nvPicPr>
        <p:blipFill>
          <a:blip r:embed="rId7"/>
          <a:stretch>
            <a:fillRect/>
          </a:stretch>
        </p:blipFill>
        <p:spPr>
          <a:xfrm>
            <a:off x="5304176" y="3071203"/>
            <a:ext cx="4058602" cy="2605769"/>
          </a:xfrm>
          <a:prstGeom prst="rect">
            <a:avLst/>
          </a:prstGeom>
        </p:spPr>
      </p:pic>
    </p:spTree>
    <p:extLst>
      <p:ext uri="{BB962C8B-B14F-4D97-AF65-F5344CB8AC3E}">
        <p14:creationId xmlns:p14="http://schemas.microsoft.com/office/powerpoint/2010/main" val="147940147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9369447" y="226342"/>
            <a:ext cx="2414225" cy="1859441"/>
          </a:xfrm>
          <a:prstGeom prst="rect">
            <a:avLst/>
          </a:prstGeom>
        </p:spPr>
      </p:pic>
      <p:pic>
        <p:nvPicPr>
          <p:cNvPr id="4" name="Picture 3"/>
          <p:cNvPicPr>
            <a:picLocks noChangeAspect="1"/>
          </p:cNvPicPr>
          <p:nvPr/>
        </p:nvPicPr>
        <p:blipFill>
          <a:blip r:embed="rId3"/>
          <a:stretch>
            <a:fillRect/>
          </a:stretch>
        </p:blipFill>
        <p:spPr>
          <a:xfrm>
            <a:off x="466793" y="226342"/>
            <a:ext cx="3084843" cy="1700931"/>
          </a:xfrm>
          <a:prstGeom prst="rect">
            <a:avLst/>
          </a:prstGeom>
        </p:spPr>
      </p:pic>
      <p:pic>
        <p:nvPicPr>
          <p:cNvPr id="5" name="Picture 4"/>
          <p:cNvPicPr>
            <a:picLocks noChangeAspect="1"/>
          </p:cNvPicPr>
          <p:nvPr/>
        </p:nvPicPr>
        <p:blipFill>
          <a:blip r:embed="rId4"/>
          <a:stretch>
            <a:fillRect/>
          </a:stretch>
        </p:blipFill>
        <p:spPr>
          <a:xfrm>
            <a:off x="3551636" y="226342"/>
            <a:ext cx="3035680" cy="1859441"/>
          </a:xfrm>
          <a:prstGeom prst="rect">
            <a:avLst/>
          </a:prstGeom>
        </p:spPr>
      </p:pic>
      <p:pic>
        <p:nvPicPr>
          <p:cNvPr id="9" name="Picture 8"/>
          <p:cNvPicPr>
            <a:picLocks noChangeAspect="1"/>
          </p:cNvPicPr>
          <p:nvPr/>
        </p:nvPicPr>
        <p:blipFill>
          <a:blip r:embed="rId5"/>
          <a:stretch>
            <a:fillRect/>
          </a:stretch>
        </p:blipFill>
        <p:spPr>
          <a:xfrm>
            <a:off x="5069476" y="4004809"/>
            <a:ext cx="4934376" cy="2297798"/>
          </a:xfrm>
          <a:prstGeom prst="rect">
            <a:avLst/>
          </a:prstGeom>
        </p:spPr>
      </p:pic>
      <p:sp>
        <p:nvSpPr>
          <p:cNvPr id="10" name="TextBox 9"/>
          <p:cNvSpPr txBox="1"/>
          <p:nvPr/>
        </p:nvSpPr>
        <p:spPr>
          <a:xfrm>
            <a:off x="6298176" y="4415248"/>
            <a:ext cx="3666487" cy="1200329"/>
          </a:xfrm>
          <a:prstGeom prst="rect">
            <a:avLst/>
          </a:prstGeom>
          <a:noFill/>
        </p:spPr>
        <p:txBody>
          <a:bodyPr wrap="square" rtlCol="0">
            <a:spAutoFit/>
          </a:bodyPr>
          <a:lstStyle/>
          <a:p>
            <a:r>
              <a:rPr lang="en-GB" sz="3600" dirty="0" smtClean="0">
                <a:latin typeface="Comic Sans MS" panose="030F0702030302020204" pitchFamily="66" charset="0"/>
              </a:rPr>
              <a:t>Sticky knowledge</a:t>
            </a:r>
            <a:endParaRPr lang="en-GB" sz="3600" dirty="0">
              <a:latin typeface="Comic Sans MS" panose="030F0702030302020204" pitchFamily="66" charset="0"/>
            </a:endParaRPr>
          </a:p>
        </p:txBody>
      </p:sp>
      <p:sp>
        <p:nvSpPr>
          <p:cNvPr id="11" name="Rectangle 10"/>
          <p:cNvSpPr/>
          <p:nvPr/>
        </p:nvSpPr>
        <p:spPr>
          <a:xfrm>
            <a:off x="631371" y="2630305"/>
            <a:ext cx="6096000" cy="954107"/>
          </a:xfrm>
          <a:prstGeom prst="rect">
            <a:avLst/>
          </a:prstGeom>
        </p:spPr>
        <p:txBody>
          <a:bodyPr>
            <a:spAutoFit/>
          </a:bodyPr>
          <a:lstStyle/>
          <a:p>
            <a:r>
              <a:rPr lang="en-GB" sz="2800" b="1" dirty="0">
                <a:solidFill>
                  <a:srgbClr val="FF0000"/>
                </a:solidFill>
                <a:latin typeface="Comic Sans MS" panose="030F0702030302020204" pitchFamily="66" charset="0"/>
              </a:rPr>
              <a:t>“Progress </a:t>
            </a:r>
            <a:r>
              <a:rPr lang="en-GB" sz="2800" b="1" dirty="0" smtClean="0">
                <a:solidFill>
                  <a:srgbClr val="FF0000"/>
                </a:solidFill>
                <a:latin typeface="Comic Sans MS" panose="030F0702030302020204" pitchFamily="66" charset="0"/>
              </a:rPr>
              <a:t>means </a:t>
            </a:r>
            <a:r>
              <a:rPr lang="en-GB" sz="2800" b="1" dirty="0">
                <a:solidFill>
                  <a:srgbClr val="FF0000"/>
                </a:solidFill>
                <a:latin typeface="Comic Sans MS" panose="030F0702030302020204" pitchFamily="66" charset="0"/>
              </a:rPr>
              <a:t>knowing more and remembering more.”</a:t>
            </a:r>
          </a:p>
        </p:txBody>
      </p:sp>
    </p:spTree>
    <p:extLst>
      <p:ext uri="{BB962C8B-B14F-4D97-AF65-F5344CB8AC3E}">
        <p14:creationId xmlns:p14="http://schemas.microsoft.com/office/powerpoint/2010/main" val="11913582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600" dirty="0" smtClean="0"/>
              <a:t>Curiosity</a:t>
            </a:r>
            <a:endParaRPr lang="en-GB" sz="6600" dirty="0"/>
          </a:p>
        </p:txBody>
      </p:sp>
      <p:pic>
        <p:nvPicPr>
          <p:cNvPr id="4" name="Picture 3"/>
          <p:cNvPicPr>
            <a:picLocks noChangeAspect="1"/>
          </p:cNvPicPr>
          <p:nvPr/>
        </p:nvPicPr>
        <p:blipFill>
          <a:blip r:embed="rId2"/>
          <a:stretch>
            <a:fillRect/>
          </a:stretch>
        </p:blipFill>
        <p:spPr>
          <a:xfrm>
            <a:off x="6963418" y="296530"/>
            <a:ext cx="2310584" cy="1633870"/>
          </a:xfrm>
          <a:prstGeom prst="rect">
            <a:avLst/>
          </a:prstGeom>
        </p:spPr>
      </p:pic>
      <p:sp>
        <p:nvSpPr>
          <p:cNvPr id="5" name="Rectangle 4"/>
          <p:cNvSpPr/>
          <p:nvPr/>
        </p:nvSpPr>
        <p:spPr>
          <a:xfrm>
            <a:off x="396529" y="2086715"/>
            <a:ext cx="8707656" cy="4401205"/>
          </a:xfrm>
          <a:prstGeom prst="rect">
            <a:avLst/>
          </a:prstGeom>
        </p:spPr>
        <p:txBody>
          <a:bodyPr wrap="square">
            <a:spAutoFit/>
          </a:bodyPr>
          <a:lstStyle/>
          <a:p>
            <a:r>
              <a:rPr lang="en-GB" sz="2800" dirty="0" smtClean="0">
                <a:solidFill>
                  <a:srgbClr val="FF0000"/>
                </a:solidFill>
                <a:latin typeface="Comic Sans MS" panose="030F0702030302020204" pitchFamily="66" charset="0"/>
              </a:rPr>
              <a:t>Young children are naturally </a:t>
            </a:r>
            <a:r>
              <a:rPr lang="en-GB" sz="2800" dirty="0">
                <a:solidFill>
                  <a:srgbClr val="FF0000"/>
                </a:solidFill>
                <a:latin typeface="Comic Sans MS" panose="030F0702030302020204" pitchFamily="66" charset="0"/>
              </a:rPr>
              <a:t>curious and passionate about learning</a:t>
            </a:r>
            <a:r>
              <a:rPr lang="en-GB" sz="2800" dirty="0" smtClean="0">
                <a:solidFill>
                  <a:srgbClr val="FF0000"/>
                </a:solidFill>
                <a:latin typeface="Comic Sans MS" panose="030F0702030302020204" pitchFamily="66" charset="0"/>
              </a:rPr>
              <a:t>. </a:t>
            </a:r>
            <a:r>
              <a:rPr lang="en-GB" sz="2800" dirty="0">
                <a:solidFill>
                  <a:srgbClr val="FF0000"/>
                </a:solidFill>
                <a:latin typeface="Comic Sans MS" panose="030F0702030302020204" pitchFamily="66" charset="0"/>
              </a:rPr>
              <a:t>They are investigators by nature who want to learn about everything they see around them. When you support your children's natural desire to explore the world in which they live, you are helping them develop a scientific mind. Encouraging your children to be curious about the natural world and </a:t>
            </a:r>
            <a:r>
              <a:rPr lang="en-GB" sz="2800" b="1" dirty="0">
                <a:solidFill>
                  <a:srgbClr val="FF0000"/>
                </a:solidFill>
                <a:latin typeface="Comic Sans MS" panose="030F0702030302020204" pitchFamily="66" charset="0"/>
              </a:rPr>
              <a:t>asking them questions </a:t>
            </a:r>
            <a:r>
              <a:rPr lang="en-GB" sz="2800" dirty="0">
                <a:solidFill>
                  <a:srgbClr val="FF0000"/>
                </a:solidFill>
                <a:latin typeface="Comic Sans MS" panose="030F0702030302020204" pitchFamily="66" charset="0"/>
              </a:rPr>
              <a:t>that foster that </a:t>
            </a:r>
            <a:r>
              <a:rPr lang="en-GB" sz="2800" b="1" dirty="0">
                <a:solidFill>
                  <a:srgbClr val="FF0000"/>
                </a:solidFill>
                <a:latin typeface="Comic Sans MS" panose="030F0702030302020204" pitchFamily="66" charset="0"/>
              </a:rPr>
              <a:t>curiosity</a:t>
            </a:r>
            <a:r>
              <a:rPr lang="en-GB" sz="2800" dirty="0">
                <a:solidFill>
                  <a:srgbClr val="FF0000"/>
                </a:solidFill>
                <a:latin typeface="Comic Sans MS" panose="030F0702030302020204" pitchFamily="66" charset="0"/>
              </a:rPr>
              <a:t> will allow them to develop an appreciation and love of all things science.</a:t>
            </a:r>
          </a:p>
        </p:txBody>
      </p:sp>
      <p:pic>
        <p:nvPicPr>
          <p:cNvPr id="6" name="Picture 5"/>
          <p:cNvPicPr>
            <a:picLocks noChangeAspect="1"/>
          </p:cNvPicPr>
          <p:nvPr/>
        </p:nvPicPr>
        <p:blipFill>
          <a:blip r:embed="rId3"/>
          <a:stretch>
            <a:fillRect/>
          </a:stretch>
        </p:blipFill>
        <p:spPr>
          <a:xfrm rot="5400000">
            <a:off x="8823586" y="2380816"/>
            <a:ext cx="3582129" cy="2681298"/>
          </a:xfrm>
          <a:prstGeom prst="rect">
            <a:avLst/>
          </a:prstGeom>
        </p:spPr>
      </p:pic>
    </p:spTree>
    <p:extLst>
      <p:ext uri="{BB962C8B-B14F-4D97-AF65-F5344CB8AC3E}">
        <p14:creationId xmlns:p14="http://schemas.microsoft.com/office/powerpoint/2010/main" val="145064702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647" y="119556"/>
            <a:ext cx="9603275" cy="1049235"/>
          </a:xfrm>
        </p:spPr>
        <p:txBody>
          <a:bodyPr>
            <a:normAutofit/>
          </a:bodyPr>
          <a:lstStyle/>
          <a:p>
            <a:r>
              <a:rPr lang="en-GB" sz="4400" dirty="0" smtClean="0"/>
              <a:t>Let’s talk</a:t>
            </a:r>
            <a:endParaRPr lang="en-GB" sz="4400" dirty="0"/>
          </a:p>
        </p:txBody>
      </p:sp>
      <p:pic>
        <p:nvPicPr>
          <p:cNvPr id="9" name="Picture 8"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6881" y="119555"/>
            <a:ext cx="1215330" cy="104923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3"/>
          <a:stretch>
            <a:fillRect/>
          </a:stretch>
        </p:blipFill>
        <p:spPr>
          <a:xfrm>
            <a:off x="289725" y="1168790"/>
            <a:ext cx="3119682" cy="2513518"/>
          </a:xfrm>
          <a:prstGeom prst="rect">
            <a:avLst/>
          </a:prstGeom>
        </p:spPr>
      </p:pic>
      <p:pic>
        <p:nvPicPr>
          <p:cNvPr id="6" name="Picture 5"/>
          <p:cNvPicPr>
            <a:picLocks noChangeAspect="1"/>
          </p:cNvPicPr>
          <p:nvPr/>
        </p:nvPicPr>
        <p:blipFill>
          <a:blip r:embed="rId4"/>
          <a:stretch>
            <a:fillRect/>
          </a:stretch>
        </p:blipFill>
        <p:spPr>
          <a:xfrm>
            <a:off x="9356384" y="192415"/>
            <a:ext cx="2414225" cy="1859441"/>
          </a:xfrm>
          <a:prstGeom prst="rect">
            <a:avLst/>
          </a:prstGeom>
        </p:spPr>
      </p:pic>
      <p:pic>
        <p:nvPicPr>
          <p:cNvPr id="12" name="Picture 11"/>
          <p:cNvPicPr>
            <a:picLocks noChangeAspect="1"/>
          </p:cNvPicPr>
          <p:nvPr/>
        </p:nvPicPr>
        <p:blipFill>
          <a:blip r:embed="rId5"/>
          <a:stretch>
            <a:fillRect/>
          </a:stretch>
        </p:blipFill>
        <p:spPr>
          <a:xfrm>
            <a:off x="4827147" y="195212"/>
            <a:ext cx="3949860" cy="2961177"/>
          </a:xfrm>
          <a:prstGeom prst="rect">
            <a:avLst/>
          </a:prstGeom>
        </p:spPr>
      </p:pic>
      <p:pic>
        <p:nvPicPr>
          <p:cNvPr id="13" name="Picture 12"/>
          <p:cNvPicPr>
            <a:picLocks noChangeAspect="1"/>
          </p:cNvPicPr>
          <p:nvPr/>
        </p:nvPicPr>
        <p:blipFill>
          <a:blip r:embed="rId6"/>
          <a:stretch>
            <a:fillRect/>
          </a:stretch>
        </p:blipFill>
        <p:spPr>
          <a:xfrm>
            <a:off x="354818" y="3908225"/>
            <a:ext cx="3727393" cy="2597078"/>
          </a:xfrm>
          <a:prstGeom prst="rect">
            <a:avLst/>
          </a:prstGeom>
        </p:spPr>
      </p:pic>
      <p:sp>
        <p:nvSpPr>
          <p:cNvPr id="14" name="Rectangle 13"/>
          <p:cNvSpPr/>
          <p:nvPr/>
        </p:nvSpPr>
        <p:spPr>
          <a:xfrm>
            <a:off x="4467496" y="3642981"/>
            <a:ext cx="6096000" cy="2585323"/>
          </a:xfrm>
          <a:prstGeom prst="rect">
            <a:avLst/>
          </a:prstGeom>
        </p:spPr>
        <p:txBody>
          <a:bodyPr>
            <a:spAutoFit/>
          </a:bodyPr>
          <a:lstStyle/>
          <a:p>
            <a:r>
              <a:rPr lang="en-GB" dirty="0" smtClean="0">
                <a:latin typeface="Comic Sans MS" panose="030F0702030302020204" pitchFamily="66" charset="0"/>
              </a:rPr>
              <a:t>Doing</a:t>
            </a:r>
            <a:r>
              <a:rPr lang="en-GB" dirty="0">
                <a:latin typeface="Comic Sans MS" panose="030F0702030302020204" pitchFamily="66" charset="0"/>
              </a:rPr>
              <a:t>, thinking and talking about science is a key part of </a:t>
            </a:r>
            <a:r>
              <a:rPr lang="en-GB" dirty="0" smtClean="0">
                <a:latin typeface="Comic Sans MS" panose="030F0702030302020204" pitchFamily="66" charset="0"/>
              </a:rPr>
              <a:t>the curriculum.</a:t>
            </a:r>
            <a:endParaRPr lang="en-GB" dirty="0">
              <a:latin typeface="Comic Sans MS" panose="030F0702030302020204" pitchFamily="66" charset="0"/>
            </a:endParaRPr>
          </a:p>
          <a:p>
            <a:r>
              <a:rPr lang="en-GB" dirty="0">
                <a:latin typeface="Comic Sans MS" panose="030F0702030302020204" pitchFamily="66" charset="0"/>
              </a:rPr>
              <a:t>Talk in early science introduces and consolidates new vocabulary and provides opportunities for children to share ideas and build understanding. </a:t>
            </a:r>
          </a:p>
          <a:p>
            <a:r>
              <a:rPr lang="en-GB" dirty="0">
                <a:latin typeface="Comic Sans MS" panose="030F0702030302020204" pitchFamily="66" charset="0"/>
              </a:rPr>
              <a:t>Early science talk is a key window into children’s early scientific thinking that can help us with assessment, identifying misconceptions, challenging thinking and encouraging children to justify their reasoning.</a:t>
            </a:r>
          </a:p>
        </p:txBody>
      </p:sp>
    </p:spTree>
    <p:extLst>
      <p:ext uri="{BB962C8B-B14F-4D97-AF65-F5344CB8AC3E}">
        <p14:creationId xmlns:p14="http://schemas.microsoft.com/office/powerpoint/2010/main" val="25303392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0" y="0"/>
            <a:ext cx="8596668" cy="1320800"/>
          </a:xfrm>
        </p:spPr>
        <p:txBody>
          <a:bodyPr>
            <a:normAutofit/>
          </a:bodyPr>
          <a:lstStyle/>
          <a:p>
            <a:r>
              <a:rPr lang="en-GB" sz="8000" dirty="0" smtClean="0"/>
              <a:t>Scrap books</a:t>
            </a:r>
            <a:endParaRPr lang="en-GB" sz="8000" dirty="0"/>
          </a:p>
        </p:txBody>
      </p:sp>
      <p:pic>
        <p:nvPicPr>
          <p:cNvPr id="7" name="Picture 6"/>
          <p:cNvPicPr>
            <a:picLocks noChangeAspect="1"/>
          </p:cNvPicPr>
          <p:nvPr/>
        </p:nvPicPr>
        <p:blipFill>
          <a:blip r:embed="rId2"/>
          <a:stretch>
            <a:fillRect/>
          </a:stretch>
        </p:blipFill>
        <p:spPr>
          <a:xfrm>
            <a:off x="9369447" y="226342"/>
            <a:ext cx="2414225" cy="1859441"/>
          </a:xfrm>
          <a:prstGeom prst="rect">
            <a:avLst/>
          </a:prstGeom>
        </p:spPr>
      </p:pic>
      <p:pic>
        <p:nvPicPr>
          <p:cNvPr id="4" name="Picture 3"/>
          <p:cNvPicPr>
            <a:picLocks noChangeAspect="1"/>
          </p:cNvPicPr>
          <p:nvPr/>
        </p:nvPicPr>
        <p:blipFill>
          <a:blip r:embed="rId3"/>
          <a:stretch>
            <a:fillRect/>
          </a:stretch>
        </p:blipFill>
        <p:spPr>
          <a:xfrm>
            <a:off x="454004" y="1560900"/>
            <a:ext cx="4423279" cy="3311546"/>
          </a:xfrm>
          <a:prstGeom prst="rect">
            <a:avLst/>
          </a:prstGeom>
        </p:spPr>
      </p:pic>
      <p:pic>
        <p:nvPicPr>
          <p:cNvPr id="5" name="Picture 4"/>
          <p:cNvPicPr>
            <a:picLocks noChangeAspect="1"/>
          </p:cNvPicPr>
          <p:nvPr/>
        </p:nvPicPr>
        <p:blipFill>
          <a:blip r:embed="rId4"/>
          <a:stretch>
            <a:fillRect/>
          </a:stretch>
        </p:blipFill>
        <p:spPr>
          <a:xfrm>
            <a:off x="5515428" y="2729866"/>
            <a:ext cx="5037811" cy="3514180"/>
          </a:xfrm>
          <a:prstGeom prst="rect">
            <a:avLst/>
          </a:prstGeom>
        </p:spPr>
      </p:pic>
    </p:spTree>
    <p:extLst>
      <p:ext uri="{BB962C8B-B14F-4D97-AF65-F5344CB8AC3E}">
        <p14:creationId xmlns:p14="http://schemas.microsoft.com/office/powerpoint/2010/main" val="41262213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0" y="0"/>
            <a:ext cx="8596668" cy="1320800"/>
          </a:xfrm>
        </p:spPr>
        <p:txBody>
          <a:bodyPr>
            <a:normAutofit/>
          </a:bodyPr>
          <a:lstStyle/>
          <a:p>
            <a:r>
              <a:rPr lang="en-GB" sz="8000" dirty="0" smtClean="0"/>
              <a:t>Forest Schools</a:t>
            </a:r>
            <a:endParaRPr lang="en-GB" sz="8000" dirty="0"/>
          </a:p>
        </p:txBody>
      </p:sp>
      <p:pic>
        <p:nvPicPr>
          <p:cNvPr id="7" name="Picture 6"/>
          <p:cNvPicPr>
            <a:picLocks noChangeAspect="1"/>
          </p:cNvPicPr>
          <p:nvPr/>
        </p:nvPicPr>
        <p:blipFill>
          <a:blip r:embed="rId2"/>
          <a:stretch>
            <a:fillRect/>
          </a:stretch>
        </p:blipFill>
        <p:spPr>
          <a:xfrm>
            <a:off x="9369447" y="226342"/>
            <a:ext cx="2414225" cy="1859441"/>
          </a:xfrm>
          <a:prstGeom prst="rect">
            <a:avLst/>
          </a:prstGeom>
        </p:spPr>
      </p:pic>
      <p:pic>
        <p:nvPicPr>
          <p:cNvPr id="2" name="Picture 1"/>
          <p:cNvPicPr>
            <a:picLocks noChangeAspect="1"/>
          </p:cNvPicPr>
          <p:nvPr/>
        </p:nvPicPr>
        <p:blipFill>
          <a:blip r:embed="rId3"/>
          <a:stretch>
            <a:fillRect/>
          </a:stretch>
        </p:blipFill>
        <p:spPr>
          <a:xfrm rot="5400000">
            <a:off x="636742" y="3015975"/>
            <a:ext cx="3208389" cy="4259413"/>
          </a:xfrm>
          <a:prstGeom prst="rect">
            <a:avLst/>
          </a:prstGeom>
        </p:spPr>
      </p:pic>
      <p:pic>
        <p:nvPicPr>
          <p:cNvPr id="3" name="Picture 2"/>
          <p:cNvPicPr>
            <a:picLocks noChangeAspect="1"/>
          </p:cNvPicPr>
          <p:nvPr/>
        </p:nvPicPr>
        <p:blipFill>
          <a:blip r:embed="rId4"/>
          <a:stretch>
            <a:fillRect/>
          </a:stretch>
        </p:blipFill>
        <p:spPr>
          <a:xfrm rot="5400000">
            <a:off x="8316741" y="2990135"/>
            <a:ext cx="3133636" cy="4236340"/>
          </a:xfrm>
          <a:prstGeom prst="rect">
            <a:avLst/>
          </a:prstGeom>
        </p:spPr>
      </p:pic>
      <p:pic>
        <p:nvPicPr>
          <p:cNvPr id="8" name="Picture 7"/>
          <p:cNvPicPr>
            <a:picLocks noChangeAspect="1"/>
          </p:cNvPicPr>
          <p:nvPr/>
        </p:nvPicPr>
        <p:blipFill>
          <a:blip r:embed="rId5"/>
          <a:stretch>
            <a:fillRect/>
          </a:stretch>
        </p:blipFill>
        <p:spPr>
          <a:xfrm rot="10800000">
            <a:off x="4886454" y="1463040"/>
            <a:ext cx="2551904" cy="3513908"/>
          </a:xfrm>
          <a:prstGeom prst="rect">
            <a:avLst/>
          </a:prstGeom>
        </p:spPr>
      </p:pic>
    </p:spTree>
    <p:extLst>
      <p:ext uri="{BB962C8B-B14F-4D97-AF65-F5344CB8AC3E}">
        <p14:creationId xmlns:p14="http://schemas.microsoft.com/office/powerpoint/2010/main" val="299320566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7200" dirty="0" smtClean="0"/>
              <a:t>Diversity</a:t>
            </a:r>
            <a:endParaRPr lang="en-GB" sz="7200" dirty="0"/>
          </a:p>
        </p:txBody>
      </p:sp>
      <p:sp>
        <p:nvSpPr>
          <p:cNvPr id="3" name="Content Placeholder 2"/>
          <p:cNvSpPr>
            <a:spLocks noGrp="1"/>
          </p:cNvSpPr>
          <p:nvPr>
            <p:ph idx="1"/>
          </p:nvPr>
        </p:nvSpPr>
        <p:spPr/>
        <p:txBody>
          <a:bodyPr/>
          <a:lstStyle/>
          <a:p>
            <a:r>
              <a:rPr lang="en-GB" dirty="0" smtClean="0"/>
              <a:t>At GTS we provide opportunities for all children to access learning.</a:t>
            </a:r>
            <a:endParaRPr lang="en-GB" dirty="0"/>
          </a:p>
        </p:txBody>
      </p:sp>
    </p:spTree>
    <p:extLst>
      <p:ext uri="{BB962C8B-B14F-4D97-AF65-F5344CB8AC3E}">
        <p14:creationId xmlns:p14="http://schemas.microsoft.com/office/powerpoint/2010/main" val="39618260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Reflection time</a:t>
            </a:r>
            <a:endParaRPr lang="en-GB" dirty="0"/>
          </a:p>
        </p:txBody>
      </p:sp>
      <p:pic>
        <p:nvPicPr>
          <p:cNvPr id="6148" name="Picture 4" descr="See the source 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74406" y="119930"/>
            <a:ext cx="2792341" cy="274580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138928" y="4463977"/>
            <a:ext cx="2143125" cy="2143125"/>
          </a:xfrm>
          <a:prstGeom prst="rect">
            <a:avLst/>
          </a:prstGeom>
        </p:spPr>
      </p:pic>
      <p:sp>
        <p:nvSpPr>
          <p:cNvPr id="7" name="Rectangle 6"/>
          <p:cNvSpPr/>
          <p:nvPr/>
        </p:nvSpPr>
        <p:spPr>
          <a:xfrm>
            <a:off x="0" y="4031539"/>
            <a:ext cx="4176528" cy="369332"/>
          </a:xfrm>
          <a:prstGeom prst="rect">
            <a:avLst/>
          </a:prstGeom>
        </p:spPr>
        <p:txBody>
          <a:bodyPr wrap="none">
            <a:spAutoFit/>
          </a:bodyPr>
          <a:lstStyle/>
          <a:p>
            <a:r>
              <a:rPr lang="en-GB" b="1" dirty="0">
                <a:solidFill>
                  <a:srgbClr val="FF0000"/>
                </a:solidFill>
              </a:rPr>
              <a:t>Who will be our class scientist today?</a:t>
            </a:r>
          </a:p>
        </p:txBody>
      </p:sp>
      <p:pic>
        <p:nvPicPr>
          <p:cNvPr id="3" name="Picture 2"/>
          <p:cNvPicPr>
            <a:picLocks noChangeAspect="1"/>
          </p:cNvPicPr>
          <p:nvPr/>
        </p:nvPicPr>
        <p:blipFill>
          <a:blip r:embed="rId4"/>
          <a:stretch>
            <a:fillRect/>
          </a:stretch>
        </p:blipFill>
        <p:spPr>
          <a:xfrm>
            <a:off x="4376056" y="3856566"/>
            <a:ext cx="4166425" cy="2838456"/>
          </a:xfrm>
          <a:prstGeom prst="rect">
            <a:avLst/>
          </a:prstGeom>
        </p:spPr>
      </p:pic>
      <p:pic>
        <p:nvPicPr>
          <p:cNvPr id="4" name="Picture 3"/>
          <p:cNvPicPr>
            <a:picLocks noChangeAspect="1"/>
          </p:cNvPicPr>
          <p:nvPr/>
        </p:nvPicPr>
        <p:blipFill>
          <a:blip r:embed="rId5"/>
          <a:stretch>
            <a:fillRect/>
          </a:stretch>
        </p:blipFill>
        <p:spPr>
          <a:xfrm>
            <a:off x="8922751" y="5119040"/>
            <a:ext cx="1647825" cy="1352550"/>
          </a:xfrm>
          <a:prstGeom prst="rect">
            <a:avLst/>
          </a:prstGeom>
        </p:spPr>
      </p:pic>
    </p:spTree>
    <p:extLst>
      <p:ext uri="{BB962C8B-B14F-4D97-AF65-F5344CB8AC3E}">
        <p14:creationId xmlns:p14="http://schemas.microsoft.com/office/powerpoint/2010/main" val="317204615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Pupil voice</a:t>
            </a:r>
            <a:endParaRPr lang="en-GB" dirty="0"/>
          </a:p>
        </p:txBody>
      </p:sp>
      <p:sp>
        <p:nvSpPr>
          <p:cNvPr id="4" name="TextBox 3"/>
          <p:cNvSpPr txBox="1"/>
          <p:nvPr/>
        </p:nvSpPr>
        <p:spPr>
          <a:xfrm rot="454018">
            <a:off x="1956712" y="1960171"/>
            <a:ext cx="3379451" cy="369332"/>
          </a:xfrm>
          <a:prstGeom prst="rect">
            <a:avLst/>
          </a:prstGeom>
          <a:noFill/>
        </p:spPr>
        <p:txBody>
          <a:bodyPr wrap="none" rtlCol="0">
            <a:spAutoFit/>
          </a:bodyPr>
          <a:lstStyle/>
          <a:p>
            <a:r>
              <a:rPr lang="en-GB" dirty="0" smtClean="0"/>
              <a:t>“I love science, its really fun!”</a:t>
            </a:r>
            <a:endParaRPr lang="en-GB" dirty="0"/>
          </a:p>
        </p:txBody>
      </p:sp>
      <p:sp>
        <p:nvSpPr>
          <p:cNvPr id="5" name="TextBox 4"/>
          <p:cNvSpPr txBox="1"/>
          <p:nvPr/>
        </p:nvSpPr>
        <p:spPr>
          <a:xfrm>
            <a:off x="4762271" y="2872473"/>
            <a:ext cx="5015082" cy="369332"/>
          </a:xfrm>
          <a:prstGeom prst="rect">
            <a:avLst/>
          </a:prstGeom>
          <a:noFill/>
        </p:spPr>
        <p:txBody>
          <a:bodyPr wrap="square" rtlCol="0">
            <a:spAutoFit/>
          </a:bodyPr>
          <a:lstStyle/>
          <a:p>
            <a:r>
              <a:rPr lang="en-GB" dirty="0" smtClean="0"/>
              <a:t>“I like it when we get to wear the lab coats!”</a:t>
            </a:r>
            <a:endParaRPr lang="en-GB" dirty="0"/>
          </a:p>
        </p:txBody>
      </p:sp>
      <p:sp>
        <p:nvSpPr>
          <p:cNvPr id="6" name="TextBox 5"/>
          <p:cNvSpPr txBox="1"/>
          <p:nvPr/>
        </p:nvSpPr>
        <p:spPr>
          <a:xfrm rot="21227268">
            <a:off x="5833423" y="3798311"/>
            <a:ext cx="4438845" cy="369332"/>
          </a:xfrm>
          <a:prstGeom prst="rect">
            <a:avLst/>
          </a:prstGeom>
          <a:noFill/>
        </p:spPr>
        <p:txBody>
          <a:bodyPr wrap="square" rtlCol="0">
            <a:spAutoFit/>
          </a:bodyPr>
          <a:lstStyle/>
          <a:p>
            <a:r>
              <a:rPr lang="en-GB" dirty="0" smtClean="0"/>
              <a:t>“I enjoy doing investigations!”</a:t>
            </a:r>
            <a:endParaRPr lang="en-GB" dirty="0"/>
          </a:p>
        </p:txBody>
      </p:sp>
      <p:sp>
        <p:nvSpPr>
          <p:cNvPr id="7" name="TextBox 6"/>
          <p:cNvSpPr txBox="1"/>
          <p:nvPr/>
        </p:nvSpPr>
        <p:spPr>
          <a:xfrm rot="454018">
            <a:off x="2381030" y="4688265"/>
            <a:ext cx="4581703" cy="369332"/>
          </a:xfrm>
          <a:prstGeom prst="rect">
            <a:avLst/>
          </a:prstGeom>
          <a:noFill/>
        </p:spPr>
        <p:txBody>
          <a:bodyPr wrap="none" rtlCol="0">
            <a:spAutoFit/>
          </a:bodyPr>
          <a:lstStyle/>
          <a:p>
            <a:r>
              <a:rPr lang="en-GB" dirty="0" smtClean="0"/>
              <a:t>“When I grow up I want to be a Scientist!”</a:t>
            </a:r>
            <a:endParaRPr lang="en-GB" dirty="0"/>
          </a:p>
        </p:txBody>
      </p:sp>
      <p:sp>
        <p:nvSpPr>
          <p:cNvPr id="8" name="TextBox 7"/>
          <p:cNvSpPr txBox="1"/>
          <p:nvPr/>
        </p:nvSpPr>
        <p:spPr>
          <a:xfrm rot="257558">
            <a:off x="305462" y="3220447"/>
            <a:ext cx="4438845" cy="646331"/>
          </a:xfrm>
          <a:prstGeom prst="rect">
            <a:avLst/>
          </a:prstGeom>
          <a:noFill/>
        </p:spPr>
        <p:txBody>
          <a:bodyPr wrap="square" rtlCol="0">
            <a:spAutoFit/>
          </a:bodyPr>
          <a:lstStyle/>
          <a:p>
            <a:r>
              <a:rPr lang="en-GB" dirty="0" smtClean="0"/>
              <a:t>“It’s so much fun going to</a:t>
            </a:r>
          </a:p>
          <a:p>
            <a:r>
              <a:rPr lang="en-GB" dirty="0" smtClean="0"/>
              <a:t>Joshua’s garden in our Science lessons!”</a:t>
            </a:r>
            <a:endParaRPr lang="en-GB" dirty="0"/>
          </a:p>
        </p:txBody>
      </p:sp>
      <p:sp>
        <p:nvSpPr>
          <p:cNvPr id="9" name="TextBox 8"/>
          <p:cNvSpPr txBox="1"/>
          <p:nvPr/>
        </p:nvSpPr>
        <p:spPr>
          <a:xfrm rot="21227268">
            <a:off x="5565997" y="6027093"/>
            <a:ext cx="4438845" cy="369332"/>
          </a:xfrm>
          <a:prstGeom prst="rect">
            <a:avLst/>
          </a:prstGeom>
          <a:noFill/>
        </p:spPr>
        <p:txBody>
          <a:bodyPr wrap="square" rtlCol="0">
            <a:spAutoFit/>
          </a:bodyPr>
          <a:lstStyle/>
          <a:p>
            <a:r>
              <a:rPr lang="en-GB" dirty="0" smtClean="0"/>
              <a:t>“I wish we could do Science everyday!”</a:t>
            </a:r>
            <a:endParaRPr lang="en-GB" dirty="0"/>
          </a:p>
        </p:txBody>
      </p:sp>
      <p:sp>
        <p:nvSpPr>
          <p:cNvPr id="10" name="TextBox 9"/>
          <p:cNvSpPr txBox="1"/>
          <p:nvPr/>
        </p:nvSpPr>
        <p:spPr>
          <a:xfrm rot="21227268">
            <a:off x="1082896" y="5816229"/>
            <a:ext cx="4438845" cy="646331"/>
          </a:xfrm>
          <a:prstGeom prst="rect">
            <a:avLst/>
          </a:prstGeom>
          <a:noFill/>
        </p:spPr>
        <p:txBody>
          <a:bodyPr wrap="square" rtlCol="0">
            <a:spAutoFit/>
          </a:bodyPr>
          <a:lstStyle/>
          <a:p>
            <a:r>
              <a:rPr lang="en-GB" dirty="0" smtClean="0"/>
              <a:t>“My favourite lesson was finding Newts</a:t>
            </a:r>
          </a:p>
          <a:p>
            <a:r>
              <a:rPr lang="en-GB" dirty="0" smtClean="0"/>
              <a:t>In Joshua’s garden!”</a:t>
            </a:r>
            <a:endParaRPr lang="en-GB" dirty="0"/>
          </a:p>
        </p:txBody>
      </p:sp>
      <p:pic>
        <p:nvPicPr>
          <p:cNvPr id="11" name="Picture 10"/>
          <p:cNvPicPr>
            <a:picLocks noChangeAspect="1"/>
          </p:cNvPicPr>
          <p:nvPr/>
        </p:nvPicPr>
        <p:blipFill>
          <a:blip r:embed="rId2"/>
          <a:stretch>
            <a:fillRect/>
          </a:stretch>
        </p:blipFill>
        <p:spPr>
          <a:xfrm>
            <a:off x="3646438" y="102399"/>
            <a:ext cx="2647950" cy="1733550"/>
          </a:xfrm>
          <a:prstGeom prst="rect">
            <a:avLst/>
          </a:prstGeom>
        </p:spPr>
      </p:pic>
      <p:pic>
        <p:nvPicPr>
          <p:cNvPr id="12" name="Picture 11"/>
          <p:cNvPicPr>
            <a:picLocks noChangeAspect="1"/>
          </p:cNvPicPr>
          <p:nvPr/>
        </p:nvPicPr>
        <p:blipFill>
          <a:blip r:embed="rId3"/>
          <a:stretch>
            <a:fillRect/>
          </a:stretch>
        </p:blipFill>
        <p:spPr>
          <a:xfrm>
            <a:off x="9169375" y="220427"/>
            <a:ext cx="2414225" cy="1859441"/>
          </a:xfrm>
          <a:prstGeom prst="rect">
            <a:avLst/>
          </a:prstGeom>
        </p:spPr>
      </p:pic>
      <p:sp>
        <p:nvSpPr>
          <p:cNvPr id="13" name="TextBox 12"/>
          <p:cNvSpPr txBox="1"/>
          <p:nvPr/>
        </p:nvSpPr>
        <p:spPr>
          <a:xfrm rot="21227268">
            <a:off x="6406992" y="1158788"/>
            <a:ext cx="4438845" cy="923330"/>
          </a:xfrm>
          <a:prstGeom prst="rect">
            <a:avLst/>
          </a:prstGeom>
          <a:noFill/>
        </p:spPr>
        <p:txBody>
          <a:bodyPr wrap="square" rtlCol="0">
            <a:spAutoFit/>
          </a:bodyPr>
          <a:lstStyle/>
          <a:p>
            <a:r>
              <a:rPr lang="en-GB" dirty="0" smtClean="0"/>
              <a:t>“I loved being the Class</a:t>
            </a:r>
          </a:p>
          <a:p>
            <a:r>
              <a:rPr lang="en-GB" dirty="0" smtClean="0"/>
              <a:t>Scientist for asking lots</a:t>
            </a:r>
          </a:p>
          <a:p>
            <a:r>
              <a:rPr lang="en-GB" dirty="0" smtClean="0"/>
              <a:t>of questions!”</a:t>
            </a:r>
            <a:endParaRPr lang="en-GB" dirty="0"/>
          </a:p>
        </p:txBody>
      </p:sp>
      <p:pic>
        <p:nvPicPr>
          <p:cNvPr id="14" name="Picture 13"/>
          <p:cNvPicPr>
            <a:picLocks noChangeAspect="1"/>
          </p:cNvPicPr>
          <p:nvPr/>
        </p:nvPicPr>
        <p:blipFill>
          <a:blip r:embed="rId4"/>
          <a:stretch>
            <a:fillRect/>
          </a:stretch>
        </p:blipFill>
        <p:spPr>
          <a:xfrm>
            <a:off x="375008" y="4748487"/>
            <a:ext cx="1628180" cy="1199002"/>
          </a:xfrm>
          <a:prstGeom prst="rect">
            <a:avLst/>
          </a:prstGeom>
        </p:spPr>
      </p:pic>
      <p:pic>
        <p:nvPicPr>
          <p:cNvPr id="15" name="Picture 14"/>
          <p:cNvPicPr>
            <a:picLocks noChangeAspect="1"/>
          </p:cNvPicPr>
          <p:nvPr/>
        </p:nvPicPr>
        <p:blipFill>
          <a:blip r:embed="rId5"/>
          <a:stretch>
            <a:fillRect/>
          </a:stretch>
        </p:blipFill>
        <p:spPr>
          <a:xfrm>
            <a:off x="209592" y="1688004"/>
            <a:ext cx="1793596" cy="1345196"/>
          </a:xfrm>
          <a:prstGeom prst="rect">
            <a:avLst/>
          </a:prstGeom>
        </p:spPr>
      </p:pic>
      <p:pic>
        <p:nvPicPr>
          <p:cNvPr id="16" name="Picture 15"/>
          <p:cNvPicPr>
            <a:picLocks noChangeAspect="1"/>
          </p:cNvPicPr>
          <p:nvPr/>
        </p:nvPicPr>
        <p:blipFill>
          <a:blip r:embed="rId6"/>
          <a:stretch>
            <a:fillRect/>
          </a:stretch>
        </p:blipFill>
        <p:spPr>
          <a:xfrm>
            <a:off x="9478530" y="3315895"/>
            <a:ext cx="2105070" cy="1432204"/>
          </a:xfrm>
          <a:prstGeom prst="rect">
            <a:avLst/>
          </a:prstGeom>
        </p:spPr>
      </p:pic>
    </p:spTree>
    <p:extLst>
      <p:ext uri="{BB962C8B-B14F-4D97-AF65-F5344CB8AC3E}">
        <p14:creationId xmlns:p14="http://schemas.microsoft.com/office/powerpoint/2010/main" val="364701207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0" y="0"/>
            <a:ext cx="8596668" cy="1320800"/>
          </a:xfrm>
        </p:spPr>
        <p:txBody>
          <a:bodyPr>
            <a:noAutofit/>
          </a:bodyPr>
          <a:lstStyle/>
          <a:p>
            <a:r>
              <a:rPr lang="en-GB" sz="4800" dirty="0" smtClean="0"/>
              <a:t>How can you help at home:</a:t>
            </a:r>
            <a:endParaRPr lang="en-GB" sz="4800" dirty="0"/>
          </a:p>
        </p:txBody>
      </p:sp>
      <p:pic>
        <p:nvPicPr>
          <p:cNvPr id="7" name="Picture 6"/>
          <p:cNvPicPr>
            <a:picLocks noChangeAspect="1"/>
          </p:cNvPicPr>
          <p:nvPr/>
        </p:nvPicPr>
        <p:blipFill>
          <a:blip r:embed="rId2"/>
          <a:stretch>
            <a:fillRect/>
          </a:stretch>
        </p:blipFill>
        <p:spPr>
          <a:xfrm>
            <a:off x="9369447" y="226342"/>
            <a:ext cx="2414225" cy="1859441"/>
          </a:xfrm>
          <a:prstGeom prst="rect">
            <a:avLst/>
          </a:prstGeom>
        </p:spPr>
      </p:pic>
      <p:sp>
        <p:nvSpPr>
          <p:cNvPr id="2" name="TextBox 1"/>
          <p:cNvSpPr txBox="1"/>
          <p:nvPr/>
        </p:nvSpPr>
        <p:spPr>
          <a:xfrm>
            <a:off x="240725" y="905301"/>
            <a:ext cx="8943474" cy="3139321"/>
          </a:xfrm>
          <a:prstGeom prst="rect">
            <a:avLst/>
          </a:prstGeom>
          <a:noFill/>
        </p:spPr>
        <p:txBody>
          <a:bodyPr wrap="none" rtlCol="0">
            <a:spAutoFit/>
          </a:bodyPr>
          <a:lstStyle/>
          <a:p>
            <a:r>
              <a:rPr lang="en-GB" dirty="0" smtClean="0">
                <a:latin typeface="Comic Sans MS" panose="030F0702030302020204" pitchFamily="66" charset="0"/>
              </a:rPr>
              <a:t>Talk science at home – ask questions and encourage your children to </a:t>
            </a:r>
          </a:p>
          <a:p>
            <a:r>
              <a:rPr lang="en-GB" dirty="0" smtClean="0">
                <a:latin typeface="Comic Sans MS" panose="030F0702030302020204" pitchFamily="66" charset="0"/>
              </a:rPr>
              <a:t>ask questions about the world around them.</a:t>
            </a:r>
          </a:p>
          <a:p>
            <a:endParaRPr lang="en-GB" dirty="0" smtClean="0">
              <a:latin typeface="Comic Sans MS" panose="030F0702030302020204" pitchFamily="66" charset="0"/>
            </a:endParaRPr>
          </a:p>
          <a:p>
            <a:r>
              <a:rPr lang="en-GB" dirty="0" smtClean="0">
                <a:latin typeface="Comic Sans MS" panose="030F0702030302020204" pitchFamily="66" charset="0"/>
              </a:rPr>
              <a:t>Taking part in practical activities and outdoor exploration,</a:t>
            </a:r>
          </a:p>
          <a:p>
            <a:r>
              <a:rPr lang="en-GB" dirty="0" smtClean="0">
                <a:latin typeface="Comic Sans MS" panose="030F0702030302020204" pitchFamily="66" charset="0"/>
              </a:rPr>
              <a:t>e.g. local walk to the woods, plant seeds, talk about seasonal changes.</a:t>
            </a:r>
          </a:p>
          <a:p>
            <a:endParaRPr lang="en-GB" dirty="0">
              <a:latin typeface="Comic Sans MS" panose="030F0702030302020204" pitchFamily="66" charset="0"/>
            </a:endParaRPr>
          </a:p>
          <a:p>
            <a:r>
              <a:rPr lang="en-GB" dirty="0" smtClean="0">
                <a:latin typeface="Comic Sans MS" panose="030F0702030302020204" pitchFamily="66" charset="0"/>
              </a:rPr>
              <a:t>Read books linked to science to spark more curiosity and deepen their knowledge.</a:t>
            </a:r>
          </a:p>
          <a:p>
            <a:endParaRPr lang="en-GB" dirty="0">
              <a:latin typeface="Comic Sans MS" panose="030F0702030302020204" pitchFamily="66" charset="0"/>
            </a:endParaRPr>
          </a:p>
          <a:p>
            <a:r>
              <a:rPr lang="en-GB" dirty="0" smtClean="0">
                <a:latin typeface="Comic Sans MS" panose="030F0702030302020204" pitchFamily="66" charset="0"/>
              </a:rPr>
              <a:t>Please see handout for more ideas how you can support at home.</a:t>
            </a:r>
          </a:p>
          <a:p>
            <a:endParaRPr lang="en-GB" dirty="0">
              <a:latin typeface="Comic Sans MS" panose="030F0702030302020204" pitchFamily="66" charset="0"/>
            </a:endParaRPr>
          </a:p>
          <a:p>
            <a:endParaRPr lang="en-GB" dirty="0" smtClean="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862148" y="3933981"/>
            <a:ext cx="1893253" cy="2687198"/>
          </a:xfrm>
          <a:prstGeom prst="rect">
            <a:avLst/>
          </a:prstGeom>
        </p:spPr>
      </p:pic>
      <p:sp>
        <p:nvSpPr>
          <p:cNvPr id="4" name="Rectangle 3"/>
          <p:cNvSpPr/>
          <p:nvPr/>
        </p:nvSpPr>
        <p:spPr>
          <a:xfrm>
            <a:off x="3515271" y="3998456"/>
            <a:ext cx="3437159" cy="646331"/>
          </a:xfrm>
          <a:prstGeom prst="rect">
            <a:avLst/>
          </a:prstGeom>
        </p:spPr>
        <p:txBody>
          <a:bodyPr wrap="none">
            <a:spAutoFit/>
          </a:bodyPr>
          <a:lstStyle/>
          <a:p>
            <a:r>
              <a:rPr lang="en-GB" dirty="0">
                <a:hlinkClick r:id="rId4"/>
              </a:rPr>
              <a:t>https://letsgolivescience.com</a:t>
            </a:r>
            <a:r>
              <a:rPr lang="en-GB" dirty="0" smtClean="0">
                <a:hlinkClick r:id="rId4"/>
              </a:rPr>
              <a:t>/</a:t>
            </a:r>
            <a:endParaRPr lang="en-GB" dirty="0" smtClean="0"/>
          </a:p>
          <a:p>
            <a:endParaRPr lang="en-GB" dirty="0"/>
          </a:p>
        </p:txBody>
      </p:sp>
      <p:pic>
        <p:nvPicPr>
          <p:cNvPr id="5" name="Picture 4"/>
          <p:cNvPicPr>
            <a:picLocks noChangeAspect="1"/>
          </p:cNvPicPr>
          <p:nvPr/>
        </p:nvPicPr>
        <p:blipFill>
          <a:blip r:embed="rId5"/>
          <a:stretch>
            <a:fillRect/>
          </a:stretch>
        </p:blipFill>
        <p:spPr>
          <a:xfrm>
            <a:off x="8275920" y="3933981"/>
            <a:ext cx="2933700" cy="2257425"/>
          </a:xfrm>
          <a:prstGeom prst="rect">
            <a:avLst/>
          </a:prstGeom>
        </p:spPr>
      </p:pic>
      <p:sp>
        <p:nvSpPr>
          <p:cNvPr id="8" name="TextBox 7"/>
          <p:cNvSpPr txBox="1"/>
          <p:nvPr/>
        </p:nvSpPr>
        <p:spPr>
          <a:xfrm>
            <a:off x="7905424" y="6191406"/>
            <a:ext cx="2928046" cy="369332"/>
          </a:xfrm>
          <a:prstGeom prst="rect">
            <a:avLst/>
          </a:prstGeom>
          <a:noFill/>
        </p:spPr>
        <p:txBody>
          <a:bodyPr wrap="none" rtlCol="0">
            <a:spAutoFit/>
          </a:bodyPr>
          <a:lstStyle/>
          <a:p>
            <a:r>
              <a:rPr lang="en-GB" dirty="0" smtClean="0"/>
              <a:t>BBC series ‘Get Well Soon’</a:t>
            </a:r>
            <a:endParaRPr lang="en-GB" dirty="0"/>
          </a:p>
        </p:txBody>
      </p:sp>
      <p:pic>
        <p:nvPicPr>
          <p:cNvPr id="9" name="Picture 8"/>
          <p:cNvPicPr>
            <a:picLocks noChangeAspect="1"/>
          </p:cNvPicPr>
          <p:nvPr/>
        </p:nvPicPr>
        <p:blipFill>
          <a:blip r:embed="rId6"/>
          <a:stretch>
            <a:fillRect/>
          </a:stretch>
        </p:blipFill>
        <p:spPr>
          <a:xfrm>
            <a:off x="3696582" y="4469788"/>
            <a:ext cx="3074535" cy="2264440"/>
          </a:xfrm>
          <a:prstGeom prst="rect">
            <a:avLst/>
          </a:prstGeom>
        </p:spPr>
      </p:pic>
    </p:spTree>
    <p:extLst>
      <p:ext uri="{BB962C8B-B14F-4D97-AF65-F5344CB8AC3E}">
        <p14:creationId xmlns:p14="http://schemas.microsoft.com/office/powerpoint/2010/main" val="209847848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0" y="0"/>
            <a:ext cx="8596668" cy="1320800"/>
          </a:xfrm>
        </p:spPr>
        <p:txBody>
          <a:bodyPr>
            <a:noAutofit/>
          </a:bodyPr>
          <a:lstStyle/>
          <a:p>
            <a:r>
              <a:rPr lang="en-GB" sz="4800" dirty="0" smtClean="0"/>
              <a:t>How can you help at home:</a:t>
            </a:r>
            <a:endParaRPr lang="en-GB" sz="4800" dirty="0"/>
          </a:p>
        </p:txBody>
      </p:sp>
      <p:pic>
        <p:nvPicPr>
          <p:cNvPr id="7" name="Picture 6"/>
          <p:cNvPicPr>
            <a:picLocks noChangeAspect="1"/>
          </p:cNvPicPr>
          <p:nvPr/>
        </p:nvPicPr>
        <p:blipFill>
          <a:blip r:embed="rId2"/>
          <a:stretch>
            <a:fillRect/>
          </a:stretch>
        </p:blipFill>
        <p:spPr>
          <a:xfrm>
            <a:off x="9369447" y="226342"/>
            <a:ext cx="2414225" cy="1859441"/>
          </a:xfrm>
          <a:prstGeom prst="rect">
            <a:avLst/>
          </a:prstGeom>
        </p:spPr>
      </p:pic>
      <p:sp>
        <p:nvSpPr>
          <p:cNvPr id="4" name="Rectangle 3"/>
          <p:cNvSpPr/>
          <p:nvPr/>
        </p:nvSpPr>
        <p:spPr>
          <a:xfrm>
            <a:off x="3515271" y="3998456"/>
            <a:ext cx="3437159" cy="646331"/>
          </a:xfrm>
          <a:prstGeom prst="rect">
            <a:avLst/>
          </a:prstGeom>
        </p:spPr>
        <p:txBody>
          <a:bodyPr wrap="none">
            <a:spAutoFit/>
          </a:bodyPr>
          <a:lstStyle/>
          <a:p>
            <a:r>
              <a:rPr lang="en-GB" dirty="0">
                <a:hlinkClick r:id="rId3"/>
              </a:rPr>
              <a:t>https://letsgolivescience.com</a:t>
            </a:r>
            <a:r>
              <a:rPr lang="en-GB" dirty="0" smtClean="0">
                <a:hlinkClick r:id="rId3"/>
              </a:rPr>
              <a:t>/</a:t>
            </a:r>
            <a:endParaRPr lang="en-GB" dirty="0" smtClean="0"/>
          </a:p>
          <a:p>
            <a:endParaRPr lang="en-GB" dirty="0"/>
          </a:p>
        </p:txBody>
      </p:sp>
      <p:pic>
        <p:nvPicPr>
          <p:cNvPr id="10" name="Picture 9"/>
          <p:cNvPicPr>
            <a:picLocks noChangeAspect="1"/>
          </p:cNvPicPr>
          <p:nvPr/>
        </p:nvPicPr>
        <p:blipFill>
          <a:blip r:embed="rId4"/>
          <a:stretch>
            <a:fillRect/>
          </a:stretch>
        </p:blipFill>
        <p:spPr>
          <a:xfrm>
            <a:off x="254999" y="748937"/>
            <a:ext cx="8837460" cy="5991498"/>
          </a:xfrm>
          <a:prstGeom prst="rect">
            <a:avLst/>
          </a:prstGeom>
        </p:spPr>
      </p:pic>
    </p:spTree>
    <p:extLst>
      <p:ext uri="{BB962C8B-B14F-4D97-AF65-F5344CB8AC3E}">
        <p14:creationId xmlns:p14="http://schemas.microsoft.com/office/powerpoint/2010/main" val="114772889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0" y="0"/>
            <a:ext cx="8596668" cy="1320800"/>
          </a:xfrm>
        </p:spPr>
        <p:txBody>
          <a:bodyPr>
            <a:noAutofit/>
          </a:bodyPr>
          <a:lstStyle/>
          <a:p>
            <a:r>
              <a:rPr lang="en-GB" sz="4800" dirty="0" smtClean="0"/>
              <a:t>Science week Competition:</a:t>
            </a:r>
            <a:endParaRPr lang="en-GB" sz="4800" dirty="0"/>
          </a:p>
        </p:txBody>
      </p:sp>
      <p:pic>
        <p:nvPicPr>
          <p:cNvPr id="7" name="Picture 6"/>
          <p:cNvPicPr>
            <a:picLocks noChangeAspect="1"/>
          </p:cNvPicPr>
          <p:nvPr/>
        </p:nvPicPr>
        <p:blipFill>
          <a:blip r:embed="rId2"/>
          <a:stretch>
            <a:fillRect/>
          </a:stretch>
        </p:blipFill>
        <p:spPr>
          <a:xfrm>
            <a:off x="9369447" y="226342"/>
            <a:ext cx="2414225" cy="1859441"/>
          </a:xfrm>
          <a:prstGeom prst="rect">
            <a:avLst/>
          </a:prstGeom>
        </p:spPr>
      </p:pic>
      <p:pic>
        <p:nvPicPr>
          <p:cNvPr id="3" name="Picture 2"/>
          <p:cNvPicPr>
            <a:picLocks noChangeAspect="1"/>
          </p:cNvPicPr>
          <p:nvPr/>
        </p:nvPicPr>
        <p:blipFill>
          <a:blip r:embed="rId3"/>
          <a:stretch>
            <a:fillRect/>
          </a:stretch>
        </p:blipFill>
        <p:spPr>
          <a:xfrm>
            <a:off x="3853544" y="995362"/>
            <a:ext cx="3875994" cy="5774440"/>
          </a:xfrm>
          <a:prstGeom prst="rect">
            <a:avLst/>
          </a:prstGeom>
        </p:spPr>
      </p:pic>
    </p:spTree>
    <p:extLst>
      <p:ext uri="{BB962C8B-B14F-4D97-AF65-F5344CB8AC3E}">
        <p14:creationId xmlns:p14="http://schemas.microsoft.com/office/powerpoint/2010/main" val="108276892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1254034" y="2259874"/>
            <a:ext cx="8596668" cy="1320800"/>
          </a:xfrm>
        </p:spPr>
        <p:txBody>
          <a:bodyPr>
            <a:noAutofit/>
          </a:bodyPr>
          <a:lstStyle/>
          <a:p>
            <a:pPr algn="ctr"/>
            <a:r>
              <a:rPr lang="en-GB" sz="4800" dirty="0" smtClean="0"/>
              <a:t>Thank you for your time.</a:t>
            </a:r>
            <a:br>
              <a:rPr lang="en-GB" sz="4800" dirty="0" smtClean="0"/>
            </a:br>
            <a:r>
              <a:rPr lang="en-GB" sz="4800" dirty="0" smtClean="0"/>
              <a:t>Any questions?</a:t>
            </a:r>
            <a:endParaRPr lang="en-GB" sz="4800" dirty="0"/>
          </a:p>
        </p:txBody>
      </p:sp>
      <p:pic>
        <p:nvPicPr>
          <p:cNvPr id="7" name="Picture 6"/>
          <p:cNvPicPr>
            <a:picLocks noChangeAspect="1"/>
          </p:cNvPicPr>
          <p:nvPr/>
        </p:nvPicPr>
        <p:blipFill>
          <a:blip r:embed="rId2"/>
          <a:stretch>
            <a:fillRect/>
          </a:stretch>
        </p:blipFill>
        <p:spPr>
          <a:xfrm>
            <a:off x="9369447" y="226342"/>
            <a:ext cx="2414225" cy="1859441"/>
          </a:xfrm>
          <a:prstGeom prst="rect">
            <a:avLst/>
          </a:prstGeom>
        </p:spPr>
      </p:pic>
      <p:pic>
        <p:nvPicPr>
          <p:cNvPr id="2" name="Picture 1"/>
          <p:cNvPicPr>
            <a:picLocks noChangeAspect="1"/>
          </p:cNvPicPr>
          <p:nvPr/>
        </p:nvPicPr>
        <p:blipFill rotWithShape="1">
          <a:blip r:embed="rId3"/>
          <a:srcRect b="9933"/>
          <a:stretch/>
        </p:blipFill>
        <p:spPr>
          <a:xfrm>
            <a:off x="4409368" y="3912733"/>
            <a:ext cx="2286000" cy="2187621"/>
          </a:xfrm>
          <a:prstGeom prst="rect">
            <a:avLst/>
          </a:prstGeom>
        </p:spPr>
      </p:pic>
    </p:spTree>
    <p:extLst>
      <p:ext uri="{BB962C8B-B14F-4D97-AF65-F5344CB8AC3E}">
        <p14:creationId xmlns:p14="http://schemas.microsoft.com/office/powerpoint/2010/main" val="555588320"/>
      </p:ext>
    </p:extLst>
  </p:cSld>
  <p:clrMapOvr>
    <a:masterClrMapping/>
  </p:clrMapOvr>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1247</TotalTime>
  <Words>617</Words>
  <Application>Microsoft Office PowerPoint</Application>
  <PresentationFormat>Widescreen</PresentationFormat>
  <Paragraphs>61</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Comic Sans MS</vt:lpstr>
      <vt:lpstr>Trebuchet MS</vt:lpstr>
      <vt:lpstr>Wingdings 3</vt:lpstr>
      <vt:lpstr>Facet</vt:lpstr>
      <vt:lpstr>Science SPLAT</vt:lpstr>
      <vt:lpstr>PowerPoint Presentation</vt:lpstr>
      <vt:lpstr>Science at GTS</vt:lpstr>
      <vt:lpstr>Intent</vt:lpstr>
      <vt:lpstr>Our curriculum</vt:lpstr>
      <vt:lpstr>Scientific Enquiry at GTS </vt:lpstr>
      <vt:lpstr>Lesson Hooks</vt:lpstr>
      <vt:lpstr>PowerPoint Presentation</vt:lpstr>
      <vt:lpstr>Curiosity</vt:lpstr>
      <vt:lpstr>Let’s talk</vt:lpstr>
      <vt:lpstr>Scrap books</vt:lpstr>
      <vt:lpstr>Forest Schools</vt:lpstr>
      <vt:lpstr>Diversity</vt:lpstr>
      <vt:lpstr>Reflection time</vt:lpstr>
      <vt:lpstr>Pupil voice</vt:lpstr>
      <vt:lpstr>How can you help at home:</vt:lpstr>
      <vt:lpstr>How can you help at home:</vt:lpstr>
      <vt:lpstr>Science week Competition:</vt:lpstr>
      <vt:lpstr>Thank you for your time. Any questions?</vt:lpstr>
    </vt:vector>
  </TitlesOfParts>
  <Company>Glastonbury Thorn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Materials</dc:title>
  <dc:creator>Amy McClaren</dc:creator>
  <cp:lastModifiedBy>Amy McClaren</cp:lastModifiedBy>
  <cp:revision>64</cp:revision>
  <dcterms:created xsi:type="dcterms:W3CDTF">2022-04-12T16:09:11Z</dcterms:created>
  <dcterms:modified xsi:type="dcterms:W3CDTF">2023-03-08T14:48:43Z</dcterms:modified>
</cp:coreProperties>
</file>