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24"/>
  </p:notesMasterIdLst>
  <p:handoutMasterIdLst>
    <p:handoutMasterId r:id="rId25"/>
  </p:handoutMasterIdLst>
  <p:sldIdLst>
    <p:sldId id="256" r:id="rId5"/>
    <p:sldId id="279" r:id="rId6"/>
    <p:sldId id="264" r:id="rId7"/>
    <p:sldId id="265" r:id="rId8"/>
    <p:sldId id="269" r:id="rId9"/>
    <p:sldId id="270" r:id="rId10"/>
    <p:sldId id="271" r:id="rId11"/>
    <p:sldId id="272" r:id="rId12"/>
    <p:sldId id="273" r:id="rId13"/>
    <p:sldId id="274" r:id="rId14"/>
    <p:sldId id="266" r:id="rId15"/>
    <p:sldId id="267" r:id="rId16"/>
    <p:sldId id="268" r:id="rId17"/>
    <p:sldId id="277" r:id="rId18"/>
    <p:sldId id="275" r:id="rId19"/>
    <p:sldId id="276" r:id="rId20"/>
    <p:sldId id="278" r:id="rId21"/>
    <p:sldId id="280" r:id="rId22"/>
    <p:sldId id="281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9FF99"/>
    <a:srgbClr val="942D0B"/>
    <a:srgbClr val="76280B"/>
    <a:srgbClr val="F6BF73"/>
    <a:srgbClr val="F9D4A1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25E5076-3810-47DD-B79F-674D7AD40C0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1678" autoAdjust="0"/>
  </p:normalViewPr>
  <p:slideViewPr>
    <p:cSldViewPr snapToGrid="0">
      <p:cViewPr varScale="1">
        <p:scale>
          <a:sx n="76" d="100"/>
          <a:sy n="76" d="100"/>
        </p:scale>
        <p:origin x="126" y="7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8805758-D2E5-47F1-BDC8-64F96AB8377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A4D7A7-60FE-4B51-8D3B-098FB2A1B3D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866161-D383-45DC-9645-1D21647A8641}" type="datetimeFigureOut">
              <a:rPr lang="en-US" smtClean="0"/>
              <a:t>10/16/2025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48030B-DA71-4B18-AA7C-F991BCB518A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D65FCA-070F-4A6D-A2E0-D5EBEAABC9C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64D2B8-7AFA-4F86-9DF3-A6BBE4E23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034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3789D0-CA34-4934-A369-C3113E12A3EF}" type="datetimeFigureOut">
              <a:rPr lang="en-US" smtClean="0"/>
              <a:t>10/16/2025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D79418-37EB-4378-AD22-89DBB000B0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46424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Notes to presenter: </a:t>
            </a:r>
          </a:p>
          <a:p>
            <a:r>
              <a:rPr lang="en-US" b="0" i="1" dirty="0">
                <a:latin typeface="Segoe UI" panose="020B0502040204020203" pitchFamily="34" charset="0"/>
                <a:cs typeface="Segoe UI" panose="020B0502040204020203" pitchFamily="34" charset="0"/>
              </a:rPr>
              <a:t>What steps will you be taking as a result of this learning experience?</a:t>
            </a:r>
          </a:p>
          <a:p>
            <a:r>
              <a:rPr lang="en-US" b="0" i="1" dirty="0">
                <a:latin typeface="Segoe UI" panose="020B0502040204020203" pitchFamily="34" charset="0"/>
                <a:cs typeface="Segoe UI" panose="020B0502040204020203" pitchFamily="34" charset="0"/>
              </a:rPr>
              <a:t>Did you learn from any failed experiences?  How will you do things differently?</a:t>
            </a:r>
          </a:p>
          <a:p>
            <a:r>
              <a:rPr lang="en-US" b="0" i="1" dirty="0">
                <a:latin typeface="Segoe UI" panose="020B0502040204020203" pitchFamily="34" charset="0"/>
                <a:cs typeface="Segoe UI" panose="020B0502040204020203" pitchFamily="34" charset="0"/>
              </a:rPr>
              <a:t>What advice will you give to others so they can learn from your experiences?</a:t>
            </a:r>
          </a:p>
          <a:p>
            <a:r>
              <a:rPr lang="en-US" b="0" i="1" dirty="0">
                <a:latin typeface="Segoe UI" panose="020B0502040204020203" pitchFamily="34" charset="0"/>
                <a:cs typeface="Segoe UI" panose="020B0502040204020203" pitchFamily="34" charset="0"/>
              </a:rPr>
              <a:t>How can you share what you learned with a real-world audience?  </a:t>
            </a:r>
          </a:p>
          <a:p>
            <a:endParaRPr lang="en-US" dirty="0"/>
          </a:p>
          <a:p>
            <a:r>
              <a:rPr lang="en-US" b="1" dirty="0"/>
              <a:t>Some examples of next steps might be: </a:t>
            </a:r>
          </a:p>
          <a:p>
            <a:pPr marL="228600" indent="-228600">
              <a:buAutoNum type="arabicPeriod"/>
            </a:pPr>
            <a:r>
              <a:rPr lang="en-US" dirty="0"/>
              <a:t>After</a:t>
            </a:r>
            <a:r>
              <a:rPr lang="en-US" baseline="0" dirty="0"/>
              <a:t> delivering my first persuasive presentation, I am thinking about joining the debate team.</a:t>
            </a:r>
          </a:p>
          <a:p>
            <a:pPr marL="228600" indent="-228600">
              <a:buAutoNum type="arabicPeriod"/>
            </a:pPr>
            <a:r>
              <a:rPr lang="en-US" baseline="0" dirty="0"/>
              <a:t>After making my first film, I’m considering entering it in our school film festival or local film festival.</a:t>
            </a:r>
          </a:p>
          <a:p>
            <a:pPr marL="228600" indent="-228600">
              <a:buAutoNum type="arabicPeriod"/>
            </a:pPr>
            <a:r>
              <a:rPr lang="en-US" baseline="0" dirty="0"/>
              <a:t>After connecting with this career expert, I’d like to do some research on that career field because it sounds interesting to me.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This SmartArt allows you add images and text to help outline your process.  If a picture is worth a thousand words, then pictures and words should help you communicate this reflection on learning perfectly!  You can always click on Insert&gt;SmartArt to change this graphic or select the graphic and click on the Design contextual menu to change the colors.</a:t>
            </a:r>
          </a:p>
          <a:p>
            <a:endParaRPr lang="en-US" dirty="0"/>
          </a:p>
          <a:p>
            <a:r>
              <a:rPr lang="en-US" dirty="0"/>
              <a:t>Feel free to use more than one slide to share your next steps.  It also helps to add some video content to explain your message.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D79418-37EB-4378-AD22-89DBB000B0D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9571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DD826893-9059-400D-A708-615823828BC9}"/>
              </a:ext>
            </a:extLst>
          </p:cNvPr>
          <p:cNvGrpSpPr/>
          <p:nvPr userDrawn="1"/>
        </p:nvGrpSpPr>
        <p:grpSpPr bwMode="ltGray">
          <a:xfrm>
            <a:off x="7232499" y="-159283"/>
            <a:ext cx="4959501" cy="5525761"/>
            <a:chOff x="7232499" y="-159283"/>
            <a:chExt cx="4959501" cy="5525761"/>
          </a:xfrm>
          <a:solidFill>
            <a:srgbClr val="76280B">
              <a:alpha val="60000"/>
            </a:srgbClr>
          </a:solidFill>
        </p:grpSpPr>
        <p:pic>
          <p:nvPicPr>
            <p:cNvPr id="10" name="Graphic 9" descr="Single gear">
              <a:extLst>
                <a:ext uri="{FF2B5EF4-FFF2-40B4-BE49-F238E27FC236}">
                  <a16:creationId xmlns:a16="http://schemas.microsoft.com/office/drawing/2014/main" id="{4BD7AE3B-6321-488C-8378-B441F7AC62C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1" name="Graphic 10" descr="Single gear">
              <a:extLst>
                <a:ext uri="{FF2B5EF4-FFF2-40B4-BE49-F238E27FC236}">
                  <a16:creationId xmlns:a16="http://schemas.microsoft.com/office/drawing/2014/main" id="{52566813-48BF-44A8-9FBD-C9035FDE143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C9098912-FEFB-4951-B070-7ED0F1D4555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486478"/>
              <a:ext cx="2880000" cy="2880000"/>
            </a:xfrm>
            <a:prstGeom prst="rect">
              <a:avLst/>
            </a:prstGeom>
          </p:spPr>
        </p:pic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7187CCFC-946C-4708-98C2-CC97857A516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sp>
        <p:nvSpPr>
          <p:cNvPr id="9" name="Rectangle 8"/>
          <p:cNvSpPr/>
          <p:nvPr/>
        </p:nvSpPr>
        <p:spPr bwMode="ltGray">
          <a:xfrm>
            <a:off x="1704975" y="2598834"/>
            <a:ext cx="8782050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8293" y="2742465"/>
            <a:ext cx="8494463" cy="1373070"/>
          </a:xfrm>
        </p:spPr>
        <p:txBody>
          <a:bodyPr anchor="b">
            <a:noAutofit/>
          </a:bodyPr>
          <a:lstStyle>
            <a:lvl1pPr algn="ctr">
              <a:defRPr sz="54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799" y="4394039"/>
            <a:ext cx="8493957" cy="11176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112956" y="5936187"/>
            <a:ext cx="2743200" cy="365125"/>
          </a:xfrm>
        </p:spPr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242296" y="5936188"/>
            <a:ext cx="6870660" cy="3651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A59AF3-34E3-4F2D-B219-533C8164A410}"/>
              </a:ext>
            </a:extLst>
          </p:cNvPr>
          <p:cNvSpPr/>
          <p:nvPr userDrawn="1"/>
        </p:nvSpPr>
        <p:spPr>
          <a:xfrm>
            <a:off x="0" y="2590078"/>
            <a:ext cx="1602997" cy="1660332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B98DDA9-3997-4600-985C-44C2CABD0BA3}"/>
              </a:ext>
            </a:extLst>
          </p:cNvPr>
          <p:cNvSpPr/>
          <p:nvPr userDrawn="1"/>
        </p:nvSpPr>
        <p:spPr>
          <a:xfrm>
            <a:off x="10606797" y="2590077"/>
            <a:ext cx="1602997" cy="1660331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03518" y="2750779"/>
            <a:ext cx="1171888" cy="1356442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88968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Multipl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E106B9E-EBA8-4369-8705-FDBBA60DC72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60549" y="2101850"/>
            <a:ext cx="4433401" cy="823913"/>
          </a:xfrm>
        </p:spPr>
        <p:txBody>
          <a:bodyPr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80D0165-A38B-4CE8-AE4D-186DBC04F8D4}"/>
              </a:ext>
            </a:extLst>
          </p:cNvPr>
          <p:cNvGrpSpPr/>
          <p:nvPr userDrawn="1"/>
        </p:nvGrpSpPr>
        <p:grpSpPr bwMode="ltGray">
          <a:xfrm rot="5400000">
            <a:off x="7251814" y="1766245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12" name="Graphic 11" descr="Single gear">
              <a:extLst>
                <a:ext uri="{FF2B5EF4-FFF2-40B4-BE49-F238E27FC236}">
                  <a16:creationId xmlns:a16="http://schemas.microsoft.com/office/drawing/2014/main" id="{90C052C9-F1E0-4264-8CAC-31B0B8F76D6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892FFF3D-7B2E-44EB-83BA-5453FEC489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CC5A9AF4-A787-49A3-83CF-889F9AEE0DB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19" name="Graphic 18" descr="Single gear">
              <a:extLst>
                <a:ext uri="{FF2B5EF4-FFF2-40B4-BE49-F238E27FC236}">
                  <a16:creationId xmlns:a16="http://schemas.microsoft.com/office/drawing/2014/main" id="{B5D192A5-6FE9-49BC-9104-102935BA03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F099E8F9-E092-4E4C-AB87-FB2B4EC4D0A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860549" y="3044624"/>
            <a:ext cx="4433401" cy="823913"/>
          </a:xfrm>
        </p:spPr>
        <p:txBody>
          <a:bodyPr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782CF4FC-13E5-4A63-BCF2-3AF43B5F15B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860549" y="3987398"/>
            <a:ext cx="4433401" cy="823913"/>
          </a:xfrm>
        </p:spPr>
        <p:txBody>
          <a:bodyPr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8523C4DE-E0C6-4EE1-9145-DA781917466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860549" y="4930171"/>
            <a:ext cx="4433401" cy="823913"/>
          </a:xfrm>
        </p:spPr>
        <p:txBody>
          <a:bodyPr anchor="ctr" anchorCtr="0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035263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EE363D07-B7E9-4C17-BF5B-ADACCCAD7C6C}"/>
              </a:ext>
            </a:extLst>
          </p:cNvPr>
          <p:cNvGrpSpPr/>
          <p:nvPr userDrawn="1"/>
        </p:nvGrpSpPr>
        <p:grpSpPr>
          <a:xfrm rot="10800000">
            <a:off x="108452" y="75467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2" name="Graphic 11" descr="Single gear">
              <a:extLst>
                <a:ext uri="{FF2B5EF4-FFF2-40B4-BE49-F238E27FC236}">
                  <a16:creationId xmlns:a16="http://schemas.microsoft.com/office/drawing/2014/main" id="{BF7F7D52-1EF2-49FA-AE87-7BE7232893FF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ACC0D449-4064-40FD-A10D-BE7844EB877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1FE621D1-1FD9-49E2-99C8-0CB37634CDC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6" name="Graphic 15" descr="Single gear">
              <a:extLst>
                <a:ext uri="{FF2B5EF4-FFF2-40B4-BE49-F238E27FC236}">
                  <a16:creationId xmlns:a16="http://schemas.microsoft.com/office/drawing/2014/main" id="{0EA6856C-35D0-465E-B0CB-B889D4DA0B2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7" name="Graphic 16" descr="Single gear">
              <a:extLst>
                <a:ext uri="{FF2B5EF4-FFF2-40B4-BE49-F238E27FC236}">
                  <a16:creationId xmlns:a16="http://schemas.microsoft.com/office/drawing/2014/main" id="{A493FB47-F1DA-40B8-A1F4-115CD1F7084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50330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CBF5BF6C-5F7D-464E-B42E-D194CF355A7E}"/>
              </a:ext>
            </a:extLst>
          </p:cNvPr>
          <p:cNvGrpSpPr/>
          <p:nvPr userDrawn="1"/>
        </p:nvGrpSpPr>
        <p:grpSpPr bwMode="ltGray">
          <a:xfrm rot="5400000">
            <a:off x="7096454" y="1615369"/>
            <a:ext cx="4959501" cy="5525761"/>
            <a:chOff x="7232499" y="-159283"/>
            <a:chExt cx="4959501" cy="5525761"/>
          </a:xfrm>
          <a:solidFill>
            <a:srgbClr val="76280B">
              <a:alpha val="60000"/>
            </a:srgbClr>
          </a:solidFill>
        </p:grpSpPr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8F045C13-A0AE-4F21-8EE7-47DCE4B458F8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D5197B13-7446-4E28-A62C-4543D7BD632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4B5B975A-536D-4192-B3DE-875F5E141AA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486478"/>
              <a:ext cx="2880000" cy="2880000"/>
            </a:xfrm>
            <a:prstGeom prst="rect">
              <a:avLst/>
            </a:prstGeom>
          </p:spPr>
        </p:pic>
        <p:pic>
          <p:nvPicPr>
            <p:cNvPr id="16" name="Graphic 15" descr="Single gear">
              <a:extLst>
                <a:ext uri="{FF2B5EF4-FFF2-40B4-BE49-F238E27FC236}">
                  <a16:creationId xmlns:a16="http://schemas.microsoft.com/office/drawing/2014/main" id="{5BB09BB4-511A-4714-92A7-D9CA09D1FD7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62720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1281ABC-1821-4B63-88B5-74D2B13A11AF}"/>
              </a:ext>
            </a:extLst>
          </p:cNvPr>
          <p:cNvGrpSpPr/>
          <p:nvPr userDrawn="1"/>
        </p:nvGrpSpPr>
        <p:grpSpPr>
          <a:xfrm rot="5400000">
            <a:off x="175132" y="1273331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0BD16937-7ADD-43BC-AFAD-ABA8E1E4D04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A93E95CB-8B7F-4CE0-BD90-8078D78E5BE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308EA72E-9FD8-4137-AF70-2F45B4623A1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6" name="Graphic 15" descr="Single gear">
              <a:extLst>
                <a:ext uri="{FF2B5EF4-FFF2-40B4-BE49-F238E27FC236}">
                  <a16:creationId xmlns:a16="http://schemas.microsoft.com/office/drawing/2014/main" id="{7E5F03E5-E60E-40E5-996F-CE212FF642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7" name="Graphic 16" descr="Single gear">
              <a:extLst>
                <a:ext uri="{FF2B5EF4-FFF2-40B4-BE49-F238E27FC236}">
                  <a16:creationId xmlns:a16="http://schemas.microsoft.com/office/drawing/2014/main" id="{7EB0518D-8C62-493A-B053-F7B2F41290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1" y="1970240"/>
            <a:ext cx="10437812" cy="32116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175260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3077" y="609600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646" y="753228"/>
            <a:ext cx="9613861" cy="1080938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37645" y="2336873"/>
            <a:ext cx="4698358" cy="3599316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51448" y="2336873"/>
            <a:ext cx="4700058" cy="3599316"/>
          </a:xfrm>
        </p:spPr>
        <p:txBody>
          <a:bodyPr anchor="ctr" anchorCtr="0"/>
          <a:lstStyle>
            <a:lvl1pPr algn="ctr">
              <a:defRPr/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008306" y="5936187"/>
            <a:ext cx="2743200" cy="365125"/>
          </a:xfrm>
        </p:spPr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37646" y="5936188"/>
            <a:ext cx="6870660" cy="3651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6705" y="753227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06977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F90C5C8C-B074-498F-921D-CC0B5DF8FBD3}"/>
              </a:ext>
            </a:extLst>
          </p:cNvPr>
          <p:cNvGrpSpPr/>
          <p:nvPr userDrawn="1"/>
        </p:nvGrpSpPr>
        <p:grpSpPr>
          <a:xfrm rot="10800000">
            <a:off x="108452" y="75467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C270183A-92E0-49A5-B6BC-F1934676372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6" name="Graphic 15" descr="Single gear">
              <a:extLst>
                <a:ext uri="{FF2B5EF4-FFF2-40B4-BE49-F238E27FC236}">
                  <a16:creationId xmlns:a16="http://schemas.microsoft.com/office/drawing/2014/main" id="{6E086889-5472-4B65-A156-D0B8F369C34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7" name="Graphic 16" descr="Single gear">
              <a:extLst>
                <a:ext uri="{FF2B5EF4-FFF2-40B4-BE49-F238E27FC236}">
                  <a16:creationId xmlns:a16="http://schemas.microsoft.com/office/drawing/2014/main" id="{4BCBF44F-62C7-4F40-99DF-85C459F43ED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8" name="Graphic 17" descr="Single gear">
              <a:extLst>
                <a:ext uri="{FF2B5EF4-FFF2-40B4-BE49-F238E27FC236}">
                  <a16:creationId xmlns:a16="http://schemas.microsoft.com/office/drawing/2014/main" id="{ABF64D53-5ED0-4A1D-A7EA-94CDB0D37EC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9" name="Graphic 18" descr="Single gear">
              <a:extLst>
                <a:ext uri="{FF2B5EF4-FFF2-40B4-BE49-F238E27FC236}">
                  <a16:creationId xmlns:a16="http://schemas.microsoft.com/office/drawing/2014/main" id="{2565C769-10BF-4E7B-B099-B4FD458436E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0" y="2336873"/>
            <a:ext cx="4698358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594123" y="2336873"/>
            <a:ext cx="4700059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27138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1281ABC-1821-4B63-88B5-74D2B13A11AF}"/>
              </a:ext>
            </a:extLst>
          </p:cNvPr>
          <p:cNvGrpSpPr/>
          <p:nvPr userDrawn="1"/>
        </p:nvGrpSpPr>
        <p:grpSpPr>
          <a:xfrm rot="5400000">
            <a:off x="175132" y="1273331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0BD16937-7ADD-43BC-AFAD-ABA8E1E4D04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A93E95CB-8B7F-4CE0-BD90-8078D78E5BE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308EA72E-9FD8-4137-AF70-2F45B4623A1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6" name="Graphic 15" descr="Single gear">
              <a:extLst>
                <a:ext uri="{FF2B5EF4-FFF2-40B4-BE49-F238E27FC236}">
                  <a16:creationId xmlns:a16="http://schemas.microsoft.com/office/drawing/2014/main" id="{7E5F03E5-E60E-40E5-996F-CE212FF642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7" name="Graphic 16" descr="Single gear">
              <a:extLst>
                <a:ext uri="{FF2B5EF4-FFF2-40B4-BE49-F238E27FC236}">
                  <a16:creationId xmlns:a16="http://schemas.microsoft.com/office/drawing/2014/main" id="{7EB0518D-8C62-493A-B053-F7B2F41290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1" y="1970240"/>
            <a:ext cx="10437812" cy="32116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175260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3077" y="609600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646" y="753228"/>
            <a:ext cx="9613861" cy="1080938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008306" y="5936187"/>
            <a:ext cx="2743200" cy="365125"/>
          </a:xfrm>
        </p:spPr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37646" y="5936188"/>
            <a:ext cx="6870660" cy="3651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6705" y="753227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D7CD5CF-F924-43C6-9C02-06FBC84A6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7644" y="2161725"/>
            <a:ext cx="9613861" cy="3702647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13184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CA97C9F-27FA-4BCE-84C2-EA9C0347E974}"/>
              </a:ext>
            </a:extLst>
          </p:cNvPr>
          <p:cNvGrpSpPr/>
          <p:nvPr userDrawn="1"/>
        </p:nvGrpSpPr>
        <p:grpSpPr>
          <a:xfrm rot="5400000">
            <a:off x="227324" y="1282732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1" name="Graphic 10" descr="Single gear">
              <a:extLst>
                <a:ext uri="{FF2B5EF4-FFF2-40B4-BE49-F238E27FC236}">
                  <a16:creationId xmlns:a16="http://schemas.microsoft.com/office/drawing/2014/main" id="{6EEB6AF8-1385-4805-8E97-CDE431030B0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2" name="Graphic 11" descr="Single gear">
              <a:extLst>
                <a:ext uri="{FF2B5EF4-FFF2-40B4-BE49-F238E27FC236}">
                  <a16:creationId xmlns:a16="http://schemas.microsoft.com/office/drawing/2014/main" id="{1F08FE59-AC1A-4BF7-B9D5-7672C8C7D39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F44470E0-8B01-46E6-90F1-4B52CB3EFFE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2FB2E216-0387-4DF4-A432-E877C96A7B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53685AA4-853C-46A8-8ADB-FA80FE59BFB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993445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1CA97C9F-27FA-4BCE-84C2-EA9C0347E974}"/>
              </a:ext>
            </a:extLst>
          </p:cNvPr>
          <p:cNvGrpSpPr/>
          <p:nvPr userDrawn="1"/>
        </p:nvGrpSpPr>
        <p:grpSpPr>
          <a:xfrm rot="5400000">
            <a:off x="227324" y="1282732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1" name="Graphic 10" descr="Single gear">
              <a:extLst>
                <a:ext uri="{FF2B5EF4-FFF2-40B4-BE49-F238E27FC236}">
                  <a16:creationId xmlns:a16="http://schemas.microsoft.com/office/drawing/2014/main" id="{6EEB6AF8-1385-4805-8E97-CDE431030B0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2" name="Graphic 11" descr="Single gear">
              <a:extLst>
                <a:ext uri="{FF2B5EF4-FFF2-40B4-BE49-F238E27FC236}">
                  <a16:creationId xmlns:a16="http://schemas.microsoft.com/office/drawing/2014/main" id="{1F08FE59-AC1A-4BF7-B9D5-7672C8C7D39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F44470E0-8B01-46E6-90F1-4B52CB3EFFE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2FB2E216-0387-4DF4-A432-E877C96A7BA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53685AA4-853C-46A8-8ADB-FA80FE59BFB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D683A405-3ADE-448E-893F-D3D2E11CCA4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97819" y="2290763"/>
            <a:ext cx="8396362" cy="3100387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2027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AC2D2AED-B2EF-46D8-BC7C-81AE25C80786}"/>
              </a:ext>
            </a:extLst>
          </p:cNvPr>
          <p:cNvGrpSpPr/>
          <p:nvPr userDrawn="1"/>
        </p:nvGrpSpPr>
        <p:grpSpPr bwMode="ltGray">
          <a:xfrm>
            <a:off x="7232499" y="-159283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8" name="Graphic 7" descr="Single gear">
              <a:extLst>
                <a:ext uri="{FF2B5EF4-FFF2-40B4-BE49-F238E27FC236}">
                  <a16:creationId xmlns:a16="http://schemas.microsoft.com/office/drawing/2014/main" id="{2F9289FC-9317-4EC5-8064-00D34185019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9" name="Graphic 8" descr="Single gear">
              <a:extLst>
                <a:ext uri="{FF2B5EF4-FFF2-40B4-BE49-F238E27FC236}">
                  <a16:creationId xmlns:a16="http://schemas.microsoft.com/office/drawing/2014/main" id="{09784D29-4AB9-4581-A176-2BC2AD58F8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10" name="Graphic 9" descr="Single gear">
              <a:extLst>
                <a:ext uri="{FF2B5EF4-FFF2-40B4-BE49-F238E27FC236}">
                  <a16:creationId xmlns:a16="http://schemas.microsoft.com/office/drawing/2014/main" id="{25EF2775-3EFB-4A64-8FAF-4D8B56AE073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11" name="Graphic 10" descr="Single gear">
              <a:extLst>
                <a:ext uri="{FF2B5EF4-FFF2-40B4-BE49-F238E27FC236}">
                  <a16:creationId xmlns:a16="http://schemas.microsoft.com/office/drawing/2014/main" id="{A34C11DA-4074-454D-800C-0FC5FBF1CD1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5406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F6BBB30-80DB-4A1B-9DD3-A090C4EF2F33}"/>
              </a:ext>
            </a:extLst>
          </p:cNvPr>
          <p:cNvGrpSpPr/>
          <p:nvPr userDrawn="1"/>
        </p:nvGrpSpPr>
        <p:grpSpPr bwMode="ltGray">
          <a:xfrm rot="5400000">
            <a:off x="7251814" y="1766245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18" name="Graphic 17" descr="Single gear">
              <a:extLst>
                <a:ext uri="{FF2B5EF4-FFF2-40B4-BE49-F238E27FC236}">
                  <a16:creationId xmlns:a16="http://schemas.microsoft.com/office/drawing/2014/main" id="{4FC3313D-A401-4847-ABED-CDF1803D067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9" name="Graphic 18" descr="Single gear">
              <a:extLst>
                <a:ext uri="{FF2B5EF4-FFF2-40B4-BE49-F238E27FC236}">
                  <a16:creationId xmlns:a16="http://schemas.microsoft.com/office/drawing/2014/main" id="{62BA598A-71EC-4BD4-8924-8F16E990AF5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20" name="Graphic 19" descr="Single gear">
              <a:extLst>
                <a:ext uri="{FF2B5EF4-FFF2-40B4-BE49-F238E27FC236}">
                  <a16:creationId xmlns:a16="http://schemas.microsoft.com/office/drawing/2014/main" id="{2086399E-589B-48EE-B396-961A783106E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21" name="Graphic 20" descr="Single gear">
              <a:extLst>
                <a:ext uri="{FF2B5EF4-FFF2-40B4-BE49-F238E27FC236}">
                  <a16:creationId xmlns:a16="http://schemas.microsoft.com/office/drawing/2014/main" id="{F2A039E4-F69C-4905-B047-6891B77F8CA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1" y="1970240"/>
            <a:ext cx="10437812" cy="32116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175260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-3554" y="609600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9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8446" y="2336873"/>
            <a:ext cx="5608336" cy="3599313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29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303581" y="5936187"/>
            <a:ext cx="2743200" cy="365125"/>
          </a:xfrm>
        </p:spPr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32921" y="5936188"/>
            <a:ext cx="6870660" cy="3651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0074" y="753227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20702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F6BBB30-80DB-4A1B-9DD3-A090C4EF2F33}"/>
              </a:ext>
            </a:extLst>
          </p:cNvPr>
          <p:cNvGrpSpPr/>
          <p:nvPr userDrawn="1"/>
        </p:nvGrpSpPr>
        <p:grpSpPr bwMode="ltGray">
          <a:xfrm rot="5400000">
            <a:off x="7251814" y="1766245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18" name="Graphic 17" descr="Single gear">
              <a:extLst>
                <a:ext uri="{FF2B5EF4-FFF2-40B4-BE49-F238E27FC236}">
                  <a16:creationId xmlns:a16="http://schemas.microsoft.com/office/drawing/2014/main" id="{4FC3313D-A401-4847-ABED-CDF1803D067C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19" name="Graphic 18" descr="Single gear">
              <a:extLst>
                <a:ext uri="{FF2B5EF4-FFF2-40B4-BE49-F238E27FC236}">
                  <a16:creationId xmlns:a16="http://schemas.microsoft.com/office/drawing/2014/main" id="{62BA598A-71EC-4BD4-8924-8F16E990AF5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20" name="Graphic 19" descr="Single gear">
              <a:extLst>
                <a:ext uri="{FF2B5EF4-FFF2-40B4-BE49-F238E27FC236}">
                  <a16:creationId xmlns:a16="http://schemas.microsoft.com/office/drawing/2014/main" id="{2086399E-589B-48EE-B396-961A783106E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21" name="Graphic 20" descr="Single gear">
              <a:extLst>
                <a:ext uri="{FF2B5EF4-FFF2-40B4-BE49-F238E27FC236}">
                  <a16:creationId xmlns:a16="http://schemas.microsoft.com/office/drawing/2014/main" id="{F2A039E4-F69C-4905-B047-6891B77F8CA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1" y="1970240"/>
            <a:ext cx="10437812" cy="32116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175260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-3554" y="609600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9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2922" y="2336872"/>
            <a:ext cx="2620817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303581" y="5936187"/>
            <a:ext cx="2743200" cy="365125"/>
          </a:xfrm>
        </p:spPr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432921" y="5936188"/>
            <a:ext cx="6870660" cy="3651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0074" y="753227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5E59F855-D2A7-4662-804E-17B59CD1A4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13022" y="2327474"/>
            <a:ext cx="6833757" cy="36087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57395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1090482"/>
          </a:xfrm>
        </p:spPr>
        <p:txBody>
          <a:bodyPr anchor="ctr" anchorCtr="0">
            <a:normAutofit/>
          </a:bodyPr>
          <a:lstStyle>
            <a:lvl1pPr>
              <a:defRPr sz="24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SmartArt Placeholder 12">
            <a:extLst>
              <a:ext uri="{FF2B5EF4-FFF2-40B4-BE49-F238E27FC236}">
                <a16:creationId xmlns:a16="http://schemas.microsoft.com/office/drawing/2014/main" id="{DBD7FBFD-679C-4A5B-A176-220004B60453}"/>
              </a:ext>
            </a:extLst>
          </p:cNvPr>
          <p:cNvSpPr>
            <a:spLocks noGrp="1"/>
          </p:cNvSpPr>
          <p:nvPr>
            <p:ph type="dgm" sz="quarter" idx="13"/>
          </p:nvPr>
        </p:nvSpPr>
        <p:spPr>
          <a:xfrm>
            <a:off x="680321" y="386862"/>
            <a:ext cx="9614617" cy="3867638"/>
          </a:xfrm>
        </p:spPr>
        <p:txBody>
          <a:bodyPr/>
          <a:lstStyle/>
          <a:p>
            <a:r>
              <a:rPr lang="en-US" noProof="0" smtClean="0"/>
              <a:t>Click icon to add SmartArt graphic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25996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22B243BA-55F2-42F1-B294-0EB708FCD888}"/>
              </a:ext>
            </a:extLst>
          </p:cNvPr>
          <p:cNvGrpSpPr/>
          <p:nvPr userDrawn="1"/>
        </p:nvGrpSpPr>
        <p:grpSpPr>
          <a:xfrm rot="10800000">
            <a:off x="108452" y="75467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46408269-63CF-4017-AC0D-C35B044D3076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7A3695B4-ADE3-45A9-8119-67D5F83A8C3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6B8F0030-0551-4558-8533-64D2E4838DB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6" name="Graphic 15" descr="Single gear">
              <a:extLst>
                <a:ext uri="{FF2B5EF4-FFF2-40B4-BE49-F238E27FC236}">
                  <a16:creationId xmlns:a16="http://schemas.microsoft.com/office/drawing/2014/main" id="{59607E3E-29E0-44E4-899A-0955FA4D367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7" name="Graphic 16" descr="Single gear">
              <a:extLst>
                <a:ext uri="{FF2B5EF4-FFF2-40B4-BE49-F238E27FC236}">
                  <a16:creationId xmlns:a16="http://schemas.microsoft.com/office/drawing/2014/main" id="{AD4251FC-462A-4B83-9F84-2358E52E31E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14006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D7FCAB52-C8F0-4659-9B95-C792632631CE}"/>
              </a:ext>
            </a:extLst>
          </p:cNvPr>
          <p:cNvGrpSpPr/>
          <p:nvPr userDrawn="1"/>
        </p:nvGrpSpPr>
        <p:grpSpPr bwMode="ltGray">
          <a:xfrm rot="5400000">
            <a:off x="7251814" y="1766245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19" name="Graphic 18" descr="Single gear">
              <a:extLst>
                <a:ext uri="{FF2B5EF4-FFF2-40B4-BE49-F238E27FC236}">
                  <a16:creationId xmlns:a16="http://schemas.microsoft.com/office/drawing/2014/main" id="{5E98770F-9E46-4F69-9A76-F671813AF57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20" name="Graphic 19" descr="Single gear">
              <a:extLst>
                <a:ext uri="{FF2B5EF4-FFF2-40B4-BE49-F238E27FC236}">
                  <a16:creationId xmlns:a16="http://schemas.microsoft.com/office/drawing/2014/main" id="{F08BF8CF-C3C2-4767-B88B-DE07E6A628E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21" name="Graphic 20" descr="Single gear">
              <a:extLst>
                <a:ext uri="{FF2B5EF4-FFF2-40B4-BE49-F238E27FC236}">
                  <a16:creationId xmlns:a16="http://schemas.microsoft.com/office/drawing/2014/main" id="{E63AFEB7-4AAE-448E-8B0B-C2F2287771A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22" name="Graphic 21" descr="Single gear">
              <a:extLst>
                <a:ext uri="{FF2B5EF4-FFF2-40B4-BE49-F238E27FC236}">
                  <a16:creationId xmlns:a16="http://schemas.microsoft.com/office/drawing/2014/main" id="{E279C731-1AAF-453A-94B0-6CC29203950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noProof="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noProof="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31322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8CB2BD5A-C0EC-4AC1-BBF1-851D8321B964}"/>
              </a:ext>
            </a:extLst>
          </p:cNvPr>
          <p:cNvGrpSpPr/>
          <p:nvPr userDrawn="1"/>
        </p:nvGrpSpPr>
        <p:grpSpPr>
          <a:xfrm rot="5400000">
            <a:off x="188826" y="1282475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3" name="Graphic 12" descr="Single gear">
              <a:extLst>
                <a:ext uri="{FF2B5EF4-FFF2-40B4-BE49-F238E27FC236}">
                  <a16:creationId xmlns:a16="http://schemas.microsoft.com/office/drawing/2014/main" id="{538A56DB-6938-460F-9BB3-A0A34C234B3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14" name="Graphic 13" descr="Single gear">
              <a:extLst>
                <a:ext uri="{FF2B5EF4-FFF2-40B4-BE49-F238E27FC236}">
                  <a16:creationId xmlns:a16="http://schemas.microsoft.com/office/drawing/2014/main" id="{E2A1D679-9D00-4DC7-82EC-B6C33270E7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15" name="Graphic 14" descr="Single gear">
              <a:extLst>
                <a:ext uri="{FF2B5EF4-FFF2-40B4-BE49-F238E27FC236}">
                  <a16:creationId xmlns:a16="http://schemas.microsoft.com/office/drawing/2014/main" id="{8DFB6E86-77FA-4731-B7FA-5A63254A3E6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16" name="Graphic 15" descr="Single gear">
              <a:extLst>
                <a:ext uri="{FF2B5EF4-FFF2-40B4-BE49-F238E27FC236}">
                  <a16:creationId xmlns:a16="http://schemas.microsoft.com/office/drawing/2014/main" id="{982D40F0-DDB8-45E0-B9D1-5964842C73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17" name="Graphic 16" descr="Single gear">
              <a:extLst>
                <a:ext uri="{FF2B5EF4-FFF2-40B4-BE49-F238E27FC236}">
                  <a16:creationId xmlns:a16="http://schemas.microsoft.com/office/drawing/2014/main" id="{D744A42C-4948-489C-8EB2-12C65C47E90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189" y="5928628"/>
            <a:ext cx="10437812" cy="32116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1754188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-4931" y="4556102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7332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77333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047994" y="5936187"/>
            <a:ext cx="2743200" cy="365125"/>
          </a:xfrm>
        </p:spPr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77334" y="5936188"/>
            <a:ext cx="6870660" cy="3651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8697" y="4698039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689363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BFC60FB4-27C2-4896-9B64-2DFE33815CE2}"/>
              </a:ext>
            </a:extLst>
          </p:cNvPr>
          <p:cNvGrpSpPr/>
          <p:nvPr userDrawn="1"/>
        </p:nvGrpSpPr>
        <p:grpSpPr bwMode="ltGray">
          <a:xfrm>
            <a:off x="7232499" y="-159283"/>
            <a:ext cx="4959501" cy="5224009"/>
            <a:chOff x="7232499" y="-159283"/>
            <a:chExt cx="4959501" cy="5224009"/>
          </a:xfrm>
          <a:solidFill>
            <a:srgbClr val="76280B">
              <a:alpha val="60000"/>
            </a:srgbClr>
          </a:solidFill>
        </p:grpSpPr>
        <p:pic>
          <p:nvPicPr>
            <p:cNvPr id="24" name="Graphic 23" descr="Single gear">
              <a:extLst>
                <a:ext uri="{FF2B5EF4-FFF2-40B4-BE49-F238E27FC236}">
                  <a16:creationId xmlns:a16="http://schemas.microsoft.com/office/drawing/2014/main" id="{EE89D477-BED5-4149-965A-0C122D97A01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25" name="Graphic 24" descr="Single gear">
              <a:extLst>
                <a:ext uri="{FF2B5EF4-FFF2-40B4-BE49-F238E27FC236}">
                  <a16:creationId xmlns:a16="http://schemas.microsoft.com/office/drawing/2014/main" id="{5CCE09A4-D09F-43A2-8459-2E9D3E96029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26" name="Graphic 25" descr="Single gear">
              <a:extLst>
                <a:ext uri="{FF2B5EF4-FFF2-40B4-BE49-F238E27FC236}">
                  <a16:creationId xmlns:a16="http://schemas.microsoft.com/office/drawing/2014/main" id="{9A46A1B3-2A0B-4FFE-AE15-A11187E434D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184726"/>
              <a:ext cx="2880000" cy="2880000"/>
            </a:xfrm>
            <a:prstGeom prst="rect">
              <a:avLst/>
            </a:prstGeom>
          </p:spPr>
        </p:pic>
        <p:pic>
          <p:nvPicPr>
            <p:cNvPr id="27" name="Graphic 26" descr="Single gear">
              <a:extLst>
                <a:ext uri="{FF2B5EF4-FFF2-40B4-BE49-F238E27FC236}">
                  <a16:creationId xmlns:a16="http://schemas.microsoft.com/office/drawing/2014/main" id="{D4F4A02A-94BC-4984-A372-3B77FC854C2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528377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>
            <a:extLst>
              <a:ext uri="{FF2B5EF4-FFF2-40B4-BE49-F238E27FC236}">
                <a16:creationId xmlns:a16="http://schemas.microsoft.com/office/drawing/2014/main" id="{D1F89FDF-9788-47AD-B230-0314E7C8D087}"/>
              </a:ext>
            </a:extLst>
          </p:cNvPr>
          <p:cNvGrpSpPr/>
          <p:nvPr userDrawn="1"/>
        </p:nvGrpSpPr>
        <p:grpSpPr>
          <a:xfrm rot="10800000">
            <a:off x="99308" y="75467"/>
            <a:ext cx="5378800" cy="5588856"/>
            <a:chOff x="-424090" y="303112"/>
            <a:chExt cx="5378800" cy="5588856"/>
          </a:xfrm>
          <a:solidFill>
            <a:srgbClr val="F6BF73">
              <a:alpha val="30196"/>
            </a:srgbClr>
          </a:solidFill>
        </p:grpSpPr>
        <p:pic>
          <p:nvPicPr>
            <p:cNvPr id="19" name="Graphic 18" descr="Single gear">
              <a:extLst>
                <a:ext uri="{FF2B5EF4-FFF2-40B4-BE49-F238E27FC236}">
                  <a16:creationId xmlns:a16="http://schemas.microsoft.com/office/drawing/2014/main" id="{9CD6B783-A97E-437E-B4E2-F7D761F0A2E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l="13195" t="12276" r="8371" b="1368"/>
            <a:stretch/>
          </p:blipFill>
          <p:spPr>
            <a:xfrm rot="5400000">
              <a:off x="1442081" y="2451153"/>
              <a:ext cx="3275424" cy="3606205"/>
            </a:xfrm>
            <a:prstGeom prst="rect">
              <a:avLst/>
            </a:prstGeom>
          </p:spPr>
        </p:pic>
        <p:pic>
          <p:nvPicPr>
            <p:cNvPr id="20" name="Graphic 19" descr="Single gear">
              <a:extLst>
                <a:ext uri="{FF2B5EF4-FFF2-40B4-BE49-F238E27FC236}">
                  <a16:creationId xmlns:a16="http://schemas.microsoft.com/office/drawing/2014/main" id="{4699BB72-0480-4165-8D15-316CEED8CEB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1092764" y="303112"/>
              <a:ext cx="2880000" cy="2880000"/>
            </a:xfrm>
            <a:prstGeom prst="rect">
              <a:avLst/>
            </a:prstGeom>
          </p:spPr>
        </p:pic>
        <p:pic>
          <p:nvPicPr>
            <p:cNvPr id="21" name="Graphic 20" descr="Single gear">
              <a:extLst>
                <a:ext uri="{FF2B5EF4-FFF2-40B4-BE49-F238E27FC236}">
                  <a16:creationId xmlns:a16="http://schemas.microsoft.com/office/drawing/2014/main" id="{685C07D9-1911-4085-8555-C992A61B10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-424090" y="1817280"/>
              <a:ext cx="2880000" cy="2880000"/>
            </a:xfrm>
            <a:prstGeom prst="rect">
              <a:avLst/>
            </a:prstGeom>
          </p:spPr>
        </p:pic>
        <p:pic>
          <p:nvPicPr>
            <p:cNvPr id="22" name="Graphic 21" descr="Single gear">
              <a:extLst>
                <a:ext uri="{FF2B5EF4-FFF2-40B4-BE49-F238E27FC236}">
                  <a16:creationId xmlns:a16="http://schemas.microsoft.com/office/drawing/2014/main" id="{D621B3C3-2371-4ED0-BC1D-87AABF852B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625457" y="4024986"/>
              <a:ext cx="1620000" cy="1620000"/>
            </a:xfrm>
            <a:prstGeom prst="rect">
              <a:avLst/>
            </a:prstGeom>
          </p:spPr>
        </p:pic>
        <p:pic>
          <p:nvPicPr>
            <p:cNvPr id="23" name="Graphic 22" descr="Single gear">
              <a:extLst>
                <a:ext uri="{FF2B5EF4-FFF2-40B4-BE49-F238E27FC236}">
                  <a16:creationId xmlns:a16="http://schemas.microsoft.com/office/drawing/2014/main" id="{D7D15287-50FE-4441-BA06-D454D73F7EF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 rot="5400000">
              <a:off x="3226710" y="1355170"/>
              <a:ext cx="1728000" cy="1728000"/>
            </a:xfrm>
            <a:prstGeom prst="rect">
              <a:avLst/>
            </a:prstGeom>
          </p:spPr>
        </p:pic>
      </p:grpSp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076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175260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3077" y="609600"/>
            <a:ext cx="1602997" cy="1368198"/>
          </a:xfrm>
          <a:prstGeom prst="rect">
            <a:avLst/>
          </a:prstGeom>
          <a:solidFill>
            <a:srgbClr val="942D0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989256" y="5936187"/>
            <a:ext cx="2743200" cy="365125"/>
          </a:xfrm>
        </p:spPr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118596" y="5936188"/>
            <a:ext cx="6870660" cy="365125"/>
          </a:xfrm>
        </p:spPr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40493" y="748304"/>
            <a:ext cx="1154151" cy="1090789"/>
          </a:xfrm>
        </p:spPr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664D24B-EA78-4E18-9226-569365267E5E}"/>
              </a:ext>
            </a:extLst>
          </p:cNvPr>
          <p:cNvCxnSpPr/>
          <p:nvPr userDrawn="1"/>
        </p:nvCxnSpPr>
        <p:spPr>
          <a:xfrm>
            <a:off x="8571139" y="969699"/>
            <a:ext cx="0" cy="648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itle 1">
            <a:extLst>
              <a:ext uri="{FF2B5EF4-FFF2-40B4-BE49-F238E27FC236}">
                <a16:creationId xmlns:a16="http://schemas.microsoft.com/office/drawing/2014/main" id="{5BE17E03-04A7-46ED-8623-88DFFD7E30B0}"/>
              </a:ext>
            </a:extLst>
          </p:cNvPr>
          <p:cNvSpPr txBox="1">
            <a:spLocks/>
          </p:cNvSpPr>
          <p:nvPr userDrawn="1"/>
        </p:nvSpPr>
        <p:spPr>
          <a:xfrm>
            <a:off x="2106131" y="790252"/>
            <a:ext cx="3060802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2400" noProof="0" dirty="0"/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A3840076-AFCB-4C84-8E23-85DAD3CBEF3E}"/>
              </a:ext>
            </a:extLst>
          </p:cNvPr>
          <p:cNvCxnSpPr/>
          <p:nvPr userDrawn="1"/>
        </p:nvCxnSpPr>
        <p:spPr>
          <a:xfrm>
            <a:off x="5294539" y="969699"/>
            <a:ext cx="0" cy="648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itle 50">
            <a:extLst>
              <a:ext uri="{FF2B5EF4-FFF2-40B4-BE49-F238E27FC236}">
                <a16:creationId xmlns:a16="http://schemas.microsoft.com/office/drawing/2014/main" id="{BBA20603-8433-4B38-976F-F18CF78D6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6132" y="735087"/>
            <a:ext cx="3060802" cy="1080938"/>
          </a:xfrm>
        </p:spPr>
        <p:txBody>
          <a:bodyPr anchor="ctr" anchorCtr="0"/>
          <a:lstStyle>
            <a:lvl1pPr algn="ctr">
              <a:defRPr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EF340F6C-3335-49B0-AE89-7103CA6A7F5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384611" y="735013"/>
            <a:ext cx="3060700" cy="1081087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>
                <a:latin typeface="+mj-lt"/>
              </a:defRPr>
            </a:lvl1pPr>
            <a:lvl2pPr>
              <a:defRPr sz="3600">
                <a:latin typeface="+mj-lt"/>
              </a:defRPr>
            </a:lvl2pPr>
            <a:lvl3pPr>
              <a:defRPr sz="3600">
                <a:latin typeface="+mj-lt"/>
              </a:defRPr>
            </a:lvl3pPr>
            <a:lvl4pPr>
              <a:defRPr sz="3600">
                <a:latin typeface="+mj-lt"/>
              </a:defRPr>
            </a:lvl4pPr>
            <a:lvl5pPr>
              <a:defRPr sz="3600">
                <a:latin typeface="+mj-lt"/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55" name="Text Placeholder 54">
            <a:extLst>
              <a:ext uri="{FF2B5EF4-FFF2-40B4-BE49-F238E27FC236}">
                <a16:creationId xmlns:a16="http://schemas.microsoft.com/office/drawing/2014/main" id="{1F0AD31D-2FFB-40A9-96C2-F4EE3869BC5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662988" y="746125"/>
            <a:ext cx="3070225" cy="10588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3600">
                <a:latin typeface="+mj-lt"/>
              </a:defRPr>
            </a:lvl1pPr>
            <a:lvl2pPr algn="ctr">
              <a:defRPr sz="3600">
                <a:latin typeface="+mj-lt"/>
              </a:defRPr>
            </a:lvl2pPr>
            <a:lvl3pPr algn="ctr">
              <a:defRPr sz="3600">
                <a:latin typeface="+mj-lt"/>
              </a:defRPr>
            </a:lvl3pPr>
            <a:lvl4pPr algn="ctr">
              <a:defRPr sz="3600">
                <a:latin typeface="+mj-lt"/>
              </a:defRPr>
            </a:lvl4pPr>
            <a:lvl5pPr algn="ctr">
              <a:defRPr sz="3600">
                <a:latin typeface="+mj-lt"/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57" name="Content Placeholder 56">
            <a:extLst>
              <a:ext uri="{FF2B5EF4-FFF2-40B4-BE49-F238E27FC236}">
                <a16:creationId xmlns:a16="http://schemas.microsoft.com/office/drawing/2014/main" id="{52B689E9-5B4C-4CC0-AAA4-847EB66C3302}"/>
              </a:ext>
            </a:extLst>
          </p:cNvPr>
          <p:cNvSpPr>
            <a:spLocks noGrp="1"/>
          </p:cNvSpPr>
          <p:nvPr>
            <p:ph sz="quarter" idx="20"/>
          </p:nvPr>
        </p:nvSpPr>
        <p:spPr>
          <a:xfrm>
            <a:off x="2106131" y="2116138"/>
            <a:ext cx="3060802" cy="3713162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8" name="Content Placeholder 56">
            <a:extLst>
              <a:ext uri="{FF2B5EF4-FFF2-40B4-BE49-F238E27FC236}">
                <a16:creationId xmlns:a16="http://schemas.microsoft.com/office/drawing/2014/main" id="{1D5202CC-08D0-4157-9CB3-AA1EF4A2C855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5384611" y="2103211"/>
            <a:ext cx="3060802" cy="3713162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59" name="Content Placeholder 56">
            <a:extLst>
              <a:ext uri="{FF2B5EF4-FFF2-40B4-BE49-F238E27FC236}">
                <a16:creationId xmlns:a16="http://schemas.microsoft.com/office/drawing/2014/main" id="{7BE8E782-50B7-4C4E-BEA5-DDA27E0F6817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8659892" y="2097613"/>
            <a:ext cx="3060802" cy="3713162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7253014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bg bwMode="blackWhite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>
            <a:extLst>
              <a:ext uri="{FF2B5EF4-FFF2-40B4-BE49-F238E27FC236}">
                <a16:creationId xmlns:a16="http://schemas.microsoft.com/office/drawing/2014/main" id="{2C074DF2-6D4F-4B58-A82E-6322DB69A6CC}"/>
              </a:ext>
            </a:extLst>
          </p:cNvPr>
          <p:cNvGrpSpPr/>
          <p:nvPr userDrawn="1"/>
        </p:nvGrpSpPr>
        <p:grpSpPr bwMode="ltGray">
          <a:xfrm>
            <a:off x="7232499" y="-159283"/>
            <a:ext cx="4959501" cy="5242297"/>
            <a:chOff x="7232499" y="-159283"/>
            <a:chExt cx="4959501" cy="5242297"/>
          </a:xfrm>
          <a:solidFill>
            <a:srgbClr val="76280B">
              <a:alpha val="60000"/>
            </a:srgbClr>
          </a:solidFill>
        </p:grpSpPr>
        <p:pic>
          <p:nvPicPr>
            <p:cNvPr id="29" name="Graphic 28" descr="Single gear">
              <a:extLst>
                <a:ext uri="{FF2B5EF4-FFF2-40B4-BE49-F238E27FC236}">
                  <a16:creationId xmlns:a16="http://schemas.microsoft.com/office/drawing/2014/main" id="{B9A8CB2C-0A50-43EC-A2C7-F536FF84DE4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 t="18078" r="23442"/>
            <a:stretch/>
          </p:blipFill>
          <p:spPr bwMode="ltGray">
            <a:xfrm>
              <a:off x="8994950" y="0"/>
              <a:ext cx="3197050" cy="3421066"/>
            </a:xfrm>
            <a:prstGeom prst="rect">
              <a:avLst/>
            </a:prstGeom>
          </p:spPr>
        </p:pic>
        <p:pic>
          <p:nvPicPr>
            <p:cNvPr id="31" name="Graphic 30" descr="Single gear">
              <a:extLst>
                <a:ext uri="{FF2B5EF4-FFF2-40B4-BE49-F238E27FC236}">
                  <a16:creationId xmlns:a16="http://schemas.microsoft.com/office/drawing/2014/main" id="{71F3D36D-2C1A-4D06-A27F-6A64AA11889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7232499" y="667872"/>
              <a:ext cx="2880000" cy="2880000"/>
            </a:xfrm>
            <a:prstGeom prst="rect">
              <a:avLst/>
            </a:prstGeom>
          </p:spPr>
        </p:pic>
        <p:pic>
          <p:nvPicPr>
            <p:cNvPr id="32" name="Graphic 31" descr="Single gear">
              <a:extLst>
                <a:ext uri="{FF2B5EF4-FFF2-40B4-BE49-F238E27FC236}">
                  <a16:creationId xmlns:a16="http://schemas.microsoft.com/office/drawing/2014/main" id="{61F0F601-D5AC-45C0-92B6-2376085B0D5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746667" y="2203014"/>
              <a:ext cx="2880000" cy="2880000"/>
            </a:xfrm>
            <a:prstGeom prst="rect">
              <a:avLst/>
            </a:prstGeom>
          </p:spPr>
        </p:pic>
        <p:pic>
          <p:nvPicPr>
            <p:cNvPr id="33" name="Graphic 32" descr="Single gear">
              <a:extLst>
                <a:ext uri="{FF2B5EF4-FFF2-40B4-BE49-F238E27FC236}">
                  <a16:creationId xmlns:a16="http://schemas.microsoft.com/office/drawing/2014/main" id="{DE792A6A-B423-4979-BD59-4CD4A74069B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 bwMode="ltGray">
            <a:xfrm>
              <a:off x="8501643" y="-159283"/>
              <a:ext cx="1620000" cy="1620000"/>
            </a:xfrm>
            <a:prstGeom prst="rect">
              <a:avLst/>
            </a:prstGeom>
          </p:spPr>
        </p:pic>
      </p:grpSp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25567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1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D6166-2B42-4F11-BAA6-8ABAE1BE810C}" type="datetimeFigureOut">
              <a:rPr lang="en-US" noProof="0" smtClean="0"/>
              <a:t>10/16/2025</a:t>
            </a:fld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FA76C-C565-46B6-8652-D75785E2521F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32264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79" r:id="rId5"/>
    <p:sldLayoutId id="2147483665" r:id="rId6"/>
    <p:sldLayoutId id="2147483680" r:id="rId7"/>
    <p:sldLayoutId id="2147483666" r:id="rId8"/>
    <p:sldLayoutId id="2147483682" r:id="rId9"/>
    <p:sldLayoutId id="2147483667" r:id="rId10"/>
    <p:sldLayoutId id="2147483668" r:id="rId11"/>
    <p:sldLayoutId id="2147483681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8" r:id="rId18"/>
    <p:sldLayoutId id="2147483675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microsoft.com/office/2007/relationships/hdphoto" Target="../media/hdphoto4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Relationship Id="rId6" Type="http://schemas.microsoft.com/office/2007/relationships/hdphoto" Target="../media/hdphoto6.wdp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3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7.png"/><Relationship Id="rId5" Type="http://schemas.openxmlformats.org/officeDocument/2006/relationships/image" Target="../media/image23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0.png"/><Relationship Id="rId7" Type="http://schemas.openxmlformats.org/officeDocument/2006/relationships/image" Target="../media/image2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4.png"/><Relationship Id="rId11" Type="http://schemas.openxmlformats.org/officeDocument/2006/relationships/image" Target="../media/image33.png"/><Relationship Id="rId5" Type="http://schemas.openxmlformats.org/officeDocument/2006/relationships/image" Target="../media/image9.png"/><Relationship Id="rId10" Type="http://schemas.openxmlformats.org/officeDocument/2006/relationships/image" Target="../media/image32.png"/><Relationship Id="rId4" Type="http://schemas.microsoft.com/office/2007/relationships/hdphoto" Target="../media/hdphoto7.wdp"/><Relationship Id="rId9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microsoft.com/office/2007/relationships/hdphoto" Target="../media/hdphoto9.wdp"/><Relationship Id="rId12" Type="http://schemas.microsoft.com/office/2007/relationships/hdphoto" Target="../media/hdphoto1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image" Target="../media/image24.png"/><Relationship Id="rId10" Type="http://schemas.openxmlformats.org/officeDocument/2006/relationships/image" Target="../media/image37.png"/><Relationship Id="rId4" Type="http://schemas.microsoft.com/office/2007/relationships/hdphoto" Target="../media/hdphoto8.wdp"/><Relationship Id="rId9" Type="http://schemas.microsoft.com/office/2007/relationships/hdphoto" Target="../media/hdphoto10.wdp"/><Relationship Id="rId14" Type="http://schemas.microsoft.com/office/2007/relationships/hdphoto" Target="../media/hdphoto1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microsoft.com/office/2007/relationships/hdphoto" Target="../media/hdphoto14.wdp"/><Relationship Id="rId5" Type="http://schemas.openxmlformats.org/officeDocument/2006/relationships/image" Target="../media/image41.png"/><Relationship Id="rId4" Type="http://schemas.microsoft.com/office/2007/relationships/hdphoto" Target="../media/hdphoto13.wdp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microsoft.com/office/2007/relationships/hdphoto" Target="../media/hdphoto14.wdp"/><Relationship Id="rId5" Type="http://schemas.openxmlformats.org/officeDocument/2006/relationships/image" Target="../media/image41.png"/><Relationship Id="rId4" Type="http://schemas.microsoft.com/office/2007/relationships/hdphoto" Target="../media/hdphoto13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3.png"/><Relationship Id="rId7" Type="http://schemas.openxmlformats.org/officeDocument/2006/relationships/image" Target="../media/image4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microsoft.com/office/2007/relationships/hdphoto" Target="../media/hdphoto16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microsoft.com/office/2007/relationships/hdphoto" Target="../media/hdphoto14.wdp"/><Relationship Id="rId5" Type="http://schemas.openxmlformats.org/officeDocument/2006/relationships/image" Target="../media/image41.png"/><Relationship Id="rId4" Type="http://schemas.microsoft.com/office/2007/relationships/hdphoto" Target="../media/hdphoto1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phic 8" descr="Book icon">
            <a:extLst>
              <a:ext uri="{FF2B5EF4-FFF2-40B4-BE49-F238E27FC236}">
                <a16:creationId xmlns:a16="http://schemas.microsoft.com/office/drawing/2014/main" id="{E26792AF-5D39-4A12-8EDD-CC09A60BDA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344993" y="2961000"/>
            <a:ext cx="936000" cy="936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B98BBFB-4314-436C-A688-96F483D693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 anchorCtr="0"/>
          <a:lstStyle/>
          <a:p>
            <a:r>
              <a:rPr lang="en-GB" dirty="0"/>
              <a:t>Every day getting better in every </a:t>
            </a:r>
            <a:r>
              <a:rPr lang="en-GB" i="1" dirty="0" smtClean="0"/>
              <a:t>way…together</a:t>
            </a:r>
            <a:r>
              <a:rPr lang="en-GB" dirty="0" smtClean="0"/>
              <a:t>!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A173D3-8B7E-4F91-B862-AC30CB0D270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Vertical Group Teaching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750" y="2961000"/>
            <a:ext cx="1403080" cy="98425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7375" r="90000">
                        <a14:foregroundMark x1="40000" y1="43125" x2="41125" y2="45500"/>
                        <a14:foregroundMark x1="23625" y1="56500" x2="17875" y2="57375"/>
                        <a14:foregroundMark x1="77125" y1="58125" x2="77625" y2="65625"/>
                        <a14:foregroundMark x1="61500" y1="74000" x2="44875" y2="79125"/>
                        <a14:backgroundMark x1="26625" y1="62375" x2="26625" y2="62375"/>
                        <a14:backgroundMark x1="38875" y1="63500" x2="38875" y2="63500"/>
                        <a14:backgroundMark x1="46000" y1="63000" x2="46000" y2="63000"/>
                        <a14:backgroundMark x1="61500" y1="62375" x2="61500" y2="62375"/>
                        <a14:backgroundMark x1="35375" y1="50625" x2="35375" y2="506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52907" y="3326125"/>
            <a:ext cx="3962400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53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 smtClean="0"/>
              <a:t>Curriculum</a:t>
            </a:r>
            <a:r>
              <a:rPr lang="en-GB" sz="4000" dirty="0" smtClean="0"/>
              <a:t> Story So Far…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47" y="4711615"/>
            <a:ext cx="1479777" cy="10434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751" y="1159918"/>
            <a:ext cx="3363088" cy="32650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49847" y="370270"/>
            <a:ext cx="3684895" cy="646331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New bespoke curriculum written by Senior Leaders - 2020</a:t>
            </a:r>
            <a:endParaRPr lang="en-GB" i="1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861" b="96337" l="10000" r="90000"/>
                    </a14:imgEffect>
                  </a14:imgLayer>
                </a14:imgProps>
              </a:ext>
            </a:extLst>
          </a:blip>
          <a:srcRect l="23106" t="5847" r="18388" b="10702"/>
          <a:stretch/>
        </p:blipFill>
        <p:spPr>
          <a:xfrm>
            <a:off x="4478465" y="1446663"/>
            <a:ext cx="3212463" cy="29783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4242248" y="103017"/>
            <a:ext cx="3684895" cy="120032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Curriculum developed further by subject leads including implementation of ‘Sticky Knowledge’ – 2020 - 2024</a:t>
            </a:r>
            <a:endParaRPr lang="en-GB" i="1" dirty="0">
              <a:solidFill>
                <a:schemeClr val="bg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8644566" y="1252251"/>
            <a:ext cx="3265064" cy="3223715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4566" y="1231576"/>
            <a:ext cx="3265064" cy="32650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8414011" y="180319"/>
            <a:ext cx="3726173" cy="954107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chemeClr val="bg1"/>
                </a:solidFill>
              </a:rPr>
              <a:t>Ofsted recognises ‘powerful’ curriculum, but more could be done to ensure children have the opportunities to deepen their learning further</a:t>
            </a:r>
            <a:endParaRPr lang="en-GB" sz="1400" i="1" dirty="0">
              <a:solidFill>
                <a:schemeClr val="bg1"/>
              </a:solidFill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466925">
            <a:off x="8231651" y="4566055"/>
            <a:ext cx="1473307" cy="2097416"/>
          </a:xfrm>
          <a:prstGeom prst="rect">
            <a:avLst/>
          </a:prstGeom>
          <a:ln w="38100">
            <a:solidFill>
              <a:srgbClr val="FFFFFF"/>
            </a:solidFill>
          </a:ln>
        </p:spPr>
      </p:pic>
    </p:spTree>
    <p:extLst>
      <p:ext uri="{BB962C8B-B14F-4D97-AF65-F5344CB8AC3E}">
        <p14:creationId xmlns:p14="http://schemas.microsoft.com/office/powerpoint/2010/main" val="3411008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2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2C4B6-A44A-491A-9345-D554EBE1B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Vertical Group Teaching?</a:t>
            </a:r>
            <a:endParaRPr lang="en-US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42900" y="2247900"/>
            <a:ext cx="8293100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b="1" dirty="0"/>
              <a:t>Vertical group teaching means bringing children from different year groups </a:t>
            </a:r>
            <a:r>
              <a:rPr lang="en-GB" sz="2000" b="1" dirty="0" smtClean="0"/>
              <a:t>together, allowing </a:t>
            </a:r>
            <a:r>
              <a:rPr lang="en-GB" sz="2000" b="1" dirty="0"/>
              <a:t>teachers to focus on where each child is in their learning journey in terms of </a:t>
            </a:r>
            <a:r>
              <a:rPr lang="en-GB" sz="2000" b="1" i="1" dirty="0"/>
              <a:t>stage</a:t>
            </a:r>
            <a:r>
              <a:rPr lang="en-GB" sz="2000" b="1" dirty="0"/>
              <a:t>, rather than just what </a:t>
            </a:r>
            <a:r>
              <a:rPr lang="en-GB" sz="2000" b="1" i="1" dirty="0"/>
              <a:t>age</a:t>
            </a:r>
            <a:r>
              <a:rPr lang="en-GB" sz="2000" b="1" dirty="0"/>
              <a:t> they are.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42900" y="3639505"/>
            <a:ext cx="6858000" cy="2923877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Key features</a:t>
            </a:r>
            <a:r>
              <a:rPr lang="en-GB" sz="2000" b="1" dirty="0" smtClean="0">
                <a:solidFill>
                  <a:schemeClr val="bg1"/>
                </a:solidFill>
              </a:rPr>
              <a:t>: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chemeClr val="bg1"/>
                </a:solidFill>
              </a:rPr>
              <a:t>Mixed-age groupings (Y1 &amp; Y2)</a:t>
            </a:r>
          </a:p>
          <a:p>
            <a:endParaRPr lang="en-GB" sz="8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chemeClr val="bg1"/>
                </a:solidFill>
              </a:rPr>
              <a:t>Teaching </a:t>
            </a:r>
            <a:r>
              <a:rPr lang="en-GB" sz="2000" dirty="0">
                <a:solidFill>
                  <a:schemeClr val="bg1"/>
                </a:solidFill>
              </a:rPr>
              <a:t>through shared concepts and </a:t>
            </a:r>
            <a:r>
              <a:rPr lang="en-GB" sz="2000" dirty="0" smtClean="0">
                <a:solidFill>
                  <a:schemeClr val="bg1"/>
                </a:solidFill>
              </a:rPr>
              <a:t>skills</a:t>
            </a:r>
          </a:p>
          <a:p>
            <a:endParaRPr lang="en-GB" sz="8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chemeClr val="bg1"/>
                </a:solidFill>
              </a:rPr>
              <a:t>Learning </a:t>
            </a:r>
            <a:r>
              <a:rPr lang="en-GB" sz="2000" dirty="0">
                <a:solidFill>
                  <a:schemeClr val="bg1"/>
                </a:solidFill>
              </a:rPr>
              <a:t>activities matched to individual readiness and </a:t>
            </a:r>
            <a:r>
              <a:rPr lang="en-GB" sz="2000" dirty="0" smtClean="0">
                <a:solidFill>
                  <a:schemeClr val="bg1"/>
                </a:solidFill>
              </a:rPr>
              <a:t>challenge</a:t>
            </a:r>
          </a:p>
          <a:p>
            <a:endParaRPr lang="en-GB" sz="8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 smtClean="0">
                <a:solidFill>
                  <a:schemeClr val="bg1"/>
                </a:solidFill>
              </a:rPr>
              <a:t>Collaborative </a:t>
            </a:r>
            <a:r>
              <a:rPr lang="en-GB" sz="2000" dirty="0">
                <a:solidFill>
                  <a:schemeClr val="bg1"/>
                </a:solidFill>
              </a:rPr>
              <a:t>learning that builds confidence, </a:t>
            </a:r>
            <a:r>
              <a:rPr lang="en-GB" sz="2000" dirty="0" smtClean="0">
                <a:solidFill>
                  <a:schemeClr val="bg1"/>
                </a:solidFill>
              </a:rPr>
              <a:t>empathy </a:t>
            </a:r>
            <a:r>
              <a:rPr lang="en-GB" sz="2000" dirty="0">
                <a:solidFill>
                  <a:schemeClr val="bg1"/>
                </a:solidFill>
              </a:rPr>
              <a:t>and leadership</a:t>
            </a: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396" b="94424" l="1144" r="99673">
                        <a14:foregroundMark x1="16503" y1="15468" x2="16503" y2="15468"/>
                        <a14:foregroundMark x1="7516" y1="14388" x2="7516" y2="14388"/>
                        <a14:foregroundMark x1="8497" y1="61151" x2="8497" y2="61151"/>
                        <a14:foregroundMark x1="3431" y1="62770" x2="3431" y2="62770"/>
                        <a14:foregroundMark x1="5556" y1="68525" x2="5556" y2="68525"/>
                        <a14:foregroundMark x1="8824" y1="83273" x2="8824" y2="83273"/>
                        <a14:foregroundMark x1="14052" y1="85612" x2="14052" y2="85612"/>
                        <a14:foregroundMark x1="10784" y1="89209" x2="10784" y2="89209"/>
                        <a14:foregroundMark x1="87582" y1="67266" x2="87582" y2="67266"/>
                        <a14:foregroundMark x1="92320" y1="63849" x2="92320" y2="63849"/>
                        <a14:foregroundMark x1="94444" y1="68525" x2="94444" y2="68525"/>
                        <a14:foregroundMark x1="94935" y1="26619" x2="94935" y2="26619"/>
                        <a14:foregroundMark x1="34641" y1="49640" x2="34641" y2="49640"/>
                        <a14:foregroundMark x1="7353" y1="28597" x2="20098" y2="25360"/>
                        <a14:foregroundMark x1="9641" y1="16007" x2="9641" y2="16007"/>
                        <a14:foregroundMark x1="8824" y1="13849" x2="8824" y2="13849"/>
                        <a14:foregroundMark x1="18627" y1="9892" x2="22876" y2="15647"/>
                        <a14:backgroundMark x1="92157" y1="26079" x2="92157" y2="26079"/>
                        <a14:backgroundMark x1="8824" y1="20863" x2="8824" y2="208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985904" flipH="1">
            <a:off x="5602687" y="3242233"/>
            <a:ext cx="2165757" cy="1723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456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b="0" dirty="0" smtClean="0"/>
              <a:t>The GTS Way </a:t>
            </a:r>
            <a:r>
              <a:rPr lang="en-GB" sz="4400" dirty="0" smtClean="0"/>
              <a:t>– Stages of Learning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5782" y1="18922" x2="22993" y2="18578"/>
                        <a14:foregroundMark x1="18912" y1="8028" x2="24762" y2="11009"/>
                        <a14:foregroundMark x1="27075" y1="3096" x2="30340" y2="6766"/>
                        <a14:foregroundMark x1="88027" y1="12156" x2="81497" y2="16399"/>
                        <a14:foregroundMark x1="94694" y1="23050" x2="83537" y2="24656"/>
                        <a14:foregroundMark x1="89252" y1="31881" x2="83537" y2="30619"/>
                        <a14:foregroundMark x1="63673" y1="24312" x2="59592" y2="33028"/>
                        <a14:foregroundMark x1="50204" y1="19381" x2="45578" y2="33028"/>
                        <a14:foregroundMark x1="9388" y1="96789" x2="35510" y2="85665"/>
                        <a14:foregroundMark x1="63673" y1="86239" x2="47347" y2="97248"/>
                        <a14:foregroundMark x1="56054" y1="84633" x2="36463" y2="84518"/>
                        <a14:foregroundMark x1="43810" y1="97477" x2="9388" y2="96789"/>
                        <a14:foregroundMark x1="69388" y1="87041" x2="53333" y2="96674"/>
                        <a14:foregroundMark x1="87347" y1="82798" x2="10476" y2="83945"/>
                        <a14:foregroundMark x1="93741" y1="81881" x2="77551" y2="95183"/>
                        <a14:foregroundMark x1="45034" y1="99083" x2="6259" y2="995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-402042" y="2471038"/>
            <a:ext cx="3856441" cy="44011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7251" y="2433835"/>
            <a:ext cx="1748815" cy="7365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60609" y="2433835"/>
            <a:ext cx="4870431" cy="92333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Surface Knowledge </a:t>
            </a:r>
            <a:r>
              <a:rPr lang="en-GB" dirty="0">
                <a:solidFill>
                  <a:schemeClr val="bg1"/>
                </a:solidFill>
              </a:rPr>
              <a:t>– </a:t>
            </a:r>
            <a:r>
              <a:rPr lang="en-GB" i="1" dirty="0">
                <a:solidFill>
                  <a:schemeClr val="bg1"/>
                </a:solidFill>
              </a:rPr>
              <a:t>Building strong foundations and key skills; learning the core knowledge securely.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7250" y="3935089"/>
            <a:ext cx="1748815" cy="736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260609" y="3935089"/>
            <a:ext cx="4870431" cy="92333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Deeper Knowledge – </a:t>
            </a:r>
            <a:r>
              <a:rPr lang="en-GB" i="1" dirty="0">
                <a:solidFill>
                  <a:schemeClr val="bg1"/>
                </a:solidFill>
              </a:rPr>
              <a:t>Making connections, explaining </a:t>
            </a:r>
            <a:r>
              <a:rPr lang="en-GB" i="1" dirty="0" smtClean="0">
                <a:solidFill>
                  <a:schemeClr val="bg1"/>
                </a:solidFill>
              </a:rPr>
              <a:t>understanding </a:t>
            </a:r>
            <a:r>
              <a:rPr lang="en-GB" i="1" dirty="0">
                <a:solidFill>
                  <a:schemeClr val="bg1"/>
                </a:solidFill>
              </a:rPr>
              <a:t>and applying knowledge to new situations.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87249" y="5436343"/>
            <a:ext cx="1748815" cy="73653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260609" y="5436343"/>
            <a:ext cx="4870431" cy="923330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Adventurer Knowledge – </a:t>
            </a:r>
            <a:r>
              <a:rPr lang="en-GB" i="1" dirty="0">
                <a:solidFill>
                  <a:schemeClr val="bg1"/>
                </a:solidFill>
              </a:rPr>
              <a:t>Going beyond, exploring ideas independently, solving </a:t>
            </a:r>
            <a:r>
              <a:rPr lang="en-GB" i="1" dirty="0" smtClean="0">
                <a:solidFill>
                  <a:schemeClr val="bg1"/>
                </a:solidFill>
              </a:rPr>
              <a:t>problems </a:t>
            </a:r>
            <a:r>
              <a:rPr lang="en-GB" i="1" dirty="0">
                <a:solidFill>
                  <a:schemeClr val="bg1"/>
                </a:solidFill>
              </a:rPr>
              <a:t>and thinking creatively.</a:t>
            </a:r>
          </a:p>
        </p:txBody>
      </p:sp>
    </p:spTree>
    <p:extLst>
      <p:ext uri="{BB962C8B-B14F-4D97-AF65-F5344CB8AC3E}">
        <p14:creationId xmlns:p14="http://schemas.microsoft.com/office/powerpoint/2010/main" val="282581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000" dirty="0" smtClean="0"/>
              <a:t>GTS Curriculum: History Key Stage 1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48613" y="2893573"/>
            <a:ext cx="1479777" cy="1043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35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673" y="753228"/>
            <a:ext cx="9816510" cy="1080938"/>
          </a:xfrm>
        </p:spPr>
        <p:txBody>
          <a:bodyPr/>
          <a:lstStyle/>
          <a:p>
            <a:r>
              <a:rPr lang="en-GB" dirty="0" smtClean="0"/>
              <a:t>KS1 History - National Curriculum Objectives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0857" y1="14154" x2="6857" y2="34154"/>
                        <a14:foregroundMark x1="6286" y1="32615" x2="4571" y2="45231"/>
                        <a14:foregroundMark x1="2857" y1="51077" x2="5143" y2="61538"/>
                        <a14:foregroundMark x1="5429" y1="62769" x2="10857" y2="75692"/>
                        <a14:foregroundMark x1="14286" y1="79385" x2="24286" y2="88615"/>
                        <a14:foregroundMark x1="27143" y1="90154" x2="39714" y2="95692"/>
                        <a14:foregroundMark x1="44286" y1="95692" x2="59429" y2="95077"/>
                        <a14:foregroundMark x1="62286" y1="94769" x2="76000" y2="87692"/>
                        <a14:foregroundMark x1="80857" y1="84308" x2="88857" y2="72000"/>
                        <a14:foregroundMark x1="91143" y1="70462" x2="94857" y2="58769"/>
                        <a14:foregroundMark x1="95143" y1="56615" x2="95143" y2="42769"/>
                        <a14:foregroundMark x1="93714" y1="40308" x2="89429" y2="27385"/>
                        <a14:foregroundMark x1="88571" y1="25538" x2="80571" y2="15385"/>
                        <a14:foregroundMark x1="80000" y1="14769" x2="68571" y2="6154"/>
                        <a14:foregroundMark x1="66000" y1="6154" x2="57143" y2="5231"/>
                        <a14:foregroundMark x1="55143" y1="4923" x2="55143" y2="492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1446" y="3994158"/>
            <a:ext cx="2470244" cy="22937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13946" y="2320119"/>
            <a:ext cx="5577205" cy="42473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Pupils should be taught about</a:t>
            </a:r>
            <a:r>
              <a:rPr lang="en-GB" b="1" dirty="0" smtClean="0">
                <a:solidFill>
                  <a:schemeClr val="bg1"/>
                </a:solidFill>
              </a:rPr>
              <a:t>: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•	Changes within living memory. Where </a:t>
            </a:r>
            <a:r>
              <a:rPr lang="en-GB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      appropriate</a:t>
            </a:r>
            <a:r>
              <a:rPr lang="en-GB" dirty="0">
                <a:solidFill>
                  <a:schemeClr val="bg1"/>
                </a:solidFill>
              </a:rPr>
              <a:t>, these should be used to reveal </a:t>
            </a:r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      aspects </a:t>
            </a:r>
            <a:r>
              <a:rPr lang="en-GB" dirty="0">
                <a:solidFill>
                  <a:schemeClr val="bg1"/>
                </a:solidFill>
              </a:rPr>
              <a:t>of change in national life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•	Events beyond living memory that are </a:t>
            </a:r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      significant </a:t>
            </a:r>
            <a:r>
              <a:rPr lang="en-GB" dirty="0">
                <a:solidFill>
                  <a:schemeClr val="bg1"/>
                </a:solidFill>
              </a:rPr>
              <a:t>nationally or </a:t>
            </a:r>
            <a:r>
              <a:rPr lang="en-GB" dirty="0" smtClean="0">
                <a:solidFill>
                  <a:schemeClr val="bg1"/>
                </a:solidFill>
              </a:rPr>
              <a:t>globally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•	The lives of significant individuals in the past </a:t>
            </a:r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      who </a:t>
            </a:r>
            <a:r>
              <a:rPr lang="en-GB" dirty="0">
                <a:solidFill>
                  <a:schemeClr val="bg1"/>
                </a:solidFill>
              </a:rPr>
              <a:t>have contributed to national and </a:t>
            </a:r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      international </a:t>
            </a:r>
            <a:r>
              <a:rPr lang="en-GB" dirty="0">
                <a:solidFill>
                  <a:schemeClr val="bg1"/>
                </a:solidFill>
              </a:rPr>
              <a:t>achievements.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•	Significant historical events, people and places </a:t>
            </a:r>
            <a:endParaRPr lang="en-GB" dirty="0" smtClean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smtClean="0">
                <a:solidFill>
                  <a:schemeClr val="bg1"/>
                </a:solidFill>
              </a:rPr>
              <a:t>      in </a:t>
            </a:r>
            <a:r>
              <a:rPr lang="en-GB" dirty="0">
                <a:solidFill>
                  <a:schemeClr val="bg1"/>
                </a:solidFill>
              </a:rPr>
              <a:t>their own locality.</a:t>
            </a:r>
          </a:p>
        </p:txBody>
      </p:sp>
    </p:spTree>
    <p:extLst>
      <p:ext uri="{BB962C8B-B14F-4D97-AF65-F5344CB8AC3E}">
        <p14:creationId xmlns:p14="http://schemas.microsoft.com/office/powerpoint/2010/main" val="357813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673" y="753228"/>
            <a:ext cx="9816510" cy="1080938"/>
          </a:xfrm>
        </p:spPr>
        <p:txBody>
          <a:bodyPr/>
          <a:lstStyle/>
          <a:p>
            <a:r>
              <a:rPr lang="en-GB" dirty="0" smtClean="0"/>
              <a:t>KS1 History – The Revolutionary Victorians</a:t>
            </a:r>
            <a:br>
              <a:rPr lang="en-GB" dirty="0" smtClean="0"/>
            </a:br>
            <a:r>
              <a:rPr lang="en-GB" sz="2800" dirty="0" smtClean="0"/>
              <a:t>(</a:t>
            </a:r>
            <a:r>
              <a:rPr lang="en-GB" sz="2800" dirty="0" smtClean="0">
                <a:solidFill>
                  <a:srgbClr val="99FF99"/>
                </a:solidFill>
              </a:rPr>
              <a:t>Year 1 </a:t>
            </a:r>
            <a:r>
              <a:rPr lang="en-GB" sz="2800" dirty="0" smtClean="0"/>
              <a:t>and </a:t>
            </a:r>
            <a:r>
              <a:rPr lang="en-GB" sz="28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Year 2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0857" y1="14154" x2="6857" y2="34154"/>
                        <a14:foregroundMark x1="6286" y1="32615" x2="4571" y2="45231"/>
                        <a14:foregroundMark x1="2857" y1="51077" x2="5143" y2="61538"/>
                        <a14:foregroundMark x1="5429" y1="62769" x2="10857" y2="75692"/>
                        <a14:foregroundMark x1="14286" y1="79385" x2="24286" y2="88615"/>
                        <a14:foregroundMark x1="27143" y1="90154" x2="39714" y2="95692"/>
                        <a14:foregroundMark x1="44286" y1="95692" x2="59429" y2="95077"/>
                        <a14:foregroundMark x1="62286" y1="94769" x2="76000" y2="87692"/>
                        <a14:foregroundMark x1="80857" y1="84308" x2="88857" y2="72000"/>
                        <a14:foregroundMark x1="91143" y1="70462" x2="94857" y2="58769"/>
                        <a14:foregroundMark x1="95143" y1="56615" x2="95143" y2="42769"/>
                        <a14:foregroundMark x1="93714" y1="40308" x2="89429" y2="27385"/>
                        <a14:foregroundMark x1="88571" y1="25538" x2="80571" y2="15385"/>
                        <a14:foregroundMark x1="80000" y1="14769" x2="68571" y2="6154"/>
                        <a14:foregroundMark x1="66000" y1="6154" x2="57143" y2="5231"/>
                        <a14:foregroundMark x1="55143" y1="4923" x2="55143" y2="492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1446" y="3994158"/>
            <a:ext cx="2470244" cy="22937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3696" y="2504931"/>
            <a:ext cx="6318913" cy="369332"/>
          </a:xfrm>
          <a:prstGeom prst="rect">
            <a:avLst/>
          </a:prstGeom>
          <a:solidFill>
            <a:srgbClr val="99FF99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</a:t>
            </a:r>
            <a:r>
              <a:rPr lang="en-GB" dirty="0" smtClean="0">
                <a:solidFill>
                  <a:schemeClr val="bg1"/>
                </a:solidFill>
              </a:rPr>
              <a:t>he Victorians </a:t>
            </a:r>
            <a:r>
              <a:rPr lang="en-GB" i="1" dirty="0" smtClean="0">
                <a:solidFill>
                  <a:schemeClr val="bg1"/>
                </a:solidFill>
              </a:rPr>
              <a:t>(introduction)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2055" y="2111810"/>
            <a:ext cx="1390829" cy="1436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b="9117"/>
          <a:stretch/>
        </p:blipFill>
        <p:spPr>
          <a:xfrm>
            <a:off x="3379304" y="5487468"/>
            <a:ext cx="834887" cy="8561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716" y="2886322"/>
            <a:ext cx="748790" cy="7394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b="7747"/>
          <a:stretch/>
        </p:blipFill>
        <p:spPr>
          <a:xfrm>
            <a:off x="3546104" y="3625795"/>
            <a:ext cx="1455265" cy="14354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5513696" y="3117796"/>
            <a:ext cx="6318913" cy="369332"/>
          </a:xfrm>
          <a:prstGeom prst="rect">
            <a:avLst/>
          </a:prstGeom>
          <a:solidFill>
            <a:srgbClr val="99FF99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A Victorian Seaside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13696" y="3730661"/>
            <a:ext cx="6318913" cy="369332"/>
          </a:xfrm>
          <a:prstGeom prst="rect">
            <a:avLst/>
          </a:prstGeom>
          <a:solidFill>
            <a:srgbClr val="99FF99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transport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13696" y="4343526"/>
            <a:ext cx="6318913" cy="369332"/>
          </a:xfrm>
          <a:prstGeom prst="rect">
            <a:avLst/>
          </a:prstGeom>
          <a:solidFill>
            <a:srgbClr val="99FF99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toys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13696" y="4956391"/>
            <a:ext cx="6318913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Florence Nightingale &amp; Mary </a:t>
            </a:r>
            <a:r>
              <a:rPr lang="en-GB" dirty="0" err="1" smtClean="0">
                <a:solidFill>
                  <a:schemeClr val="bg1"/>
                </a:solidFill>
              </a:rPr>
              <a:t>Seacole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13696" y="5565039"/>
            <a:ext cx="6318913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Then &amp; Now – impact of change </a:t>
            </a:r>
            <a:r>
              <a:rPr lang="en-GB" i="1" dirty="0" smtClean="0">
                <a:solidFill>
                  <a:schemeClr val="bg1"/>
                </a:solidFill>
              </a:rPr>
              <a:t>(review)</a:t>
            </a:r>
            <a:endParaRPr lang="en-GB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71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673" y="753228"/>
            <a:ext cx="9816510" cy="1080938"/>
          </a:xfrm>
        </p:spPr>
        <p:txBody>
          <a:bodyPr/>
          <a:lstStyle/>
          <a:p>
            <a:r>
              <a:rPr lang="en-GB" dirty="0" smtClean="0"/>
              <a:t>KS1 History – The Revolutionary Victorians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0857" y1="14154" x2="6857" y2="34154"/>
                        <a14:foregroundMark x1="6286" y1="32615" x2="4571" y2="45231"/>
                        <a14:foregroundMark x1="2857" y1="51077" x2="5143" y2="61538"/>
                        <a14:foregroundMark x1="5429" y1="62769" x2="10857" y2="75692"/>
                        <a14:foregroundMark x1="14286" y1="79385" x2="24286" y2="88615"/>
                        <a14:foregroundMark x1="27143" y1="90154" x2="39714" y2="95692"/>
                        <a14:foregroundMark x1="44286" y1="95692" x2="59429" y2="95077"/>
                        <a14:foregroundMark x1="62286" y1="94769" x2="76000" y2="87692"/>
                        <a14:foregroundMark x1="80857" y1="84308" x2="88857" y2="72000"/>
                        <a14:foregroundMark x1="91143" y1="70462" x2="94857" y2="58769"/>
                        <a14:foregroundMark x1="95143" y1="56615" x2="95143" y2="42769"/>
                        <a14:foregroundMark x1="93714" y1="40308" x2="89429" y2="27385"/>
                        <a14:foregroundMark x1="88571" y1="25538" x2="80571" y2="15385"/>
                        <a14:foregroundMark x1="80000" y1="14769" x2="68571" y2="6154"/>
                        <a14:foregroundMark x1="66000" y1="6154" x2="57143" y2="5231"/>
                        <a14:foregroundMark x1="55143" y1="4923" x2="55143" y2="492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1446" y="3994158"/>
            <a:ext cx="2470244" cy="22937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3696" y="2504931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</a:t>
            </a:r>
            <a:r>
              <a:rPr lang="en-GB" dirty="0" smtClean="0">
                <a:solidFill>
                  <a:schemeClr val="bg1"/>
                </a:solidFill>
              </a:rPr>
              <a:t>he Victorians </a:t>
            </a:r>
            <a:r>
              <a:rPr lang="en-GB" i="1" dirty="0" smtClean="0">
                <a:solidFill>
                  <a:schemeClr val="bg1"/>
                </a:solidFill>
              </a:rPr>
              <a:t>(introduction)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2055" y="2111810"/>
            <a:ext cx="1390829" cy="1436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b="9117"/>
          <a:stretch/>
        </p:blipFill>
        <p:spPr>
          <a:xfrm>
            <a:off x="3379304" y="5487468"/>
            <a:ext cx="834887" cy="8561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716" y="2886322"/>
            <a:ext cx="748790" cy="7394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b="7747"/>
          <a:stretch/>
        </p:blipFill>
        <p:spPr>
          <a:xfrm>
            <a:off x="3546104" y="3625795"/>
            <a:ext cx="1455265" cy="14354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5513696" y="3117796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A Victorian Seaside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13696" y="3730661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transport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13696" y="4343526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toys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13696" y="4956391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Florence Nightingale &amp; Mary </a:t>
            </a:r>
            <a:r>
              <a:rPr lang="en-GB" dirty="0" err="1" smtClean="0">
                <a:solidFill>
                  <a:schemeClr val="bg1"/>
                </a:solidFill>
              </a:rPr>
              <a:t>Seacole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13696" y="5565039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Then &amp; Now – impact of change </a:t>
            </a:r>
            <a:r>
              <a:rPr lang="en-GB" i="1" dirty="0" smtClean="0">
                <a:solidFill>
                  <a:schemeClr val="bg1"/>
                </a:solidFill>
              </a:rPr>
              <a:t>(review)</a:t>
            </a:r>
            <a:endParaRPr lang="en-GB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11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673" y="753228"/>
            <a:ext cx="9816510" cy="1080938"/>
          </a:xfrm>
        </p:spPr>
        <p:txBody>
          <a:bodyPr/>
          <a:lstStyle/>
          <a:p>
            <a:r>
              <a:rPr lang="en-GB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KS1</a:t>
            </a:r>
            <a:r>
              <a:rPr lang="en-GB" dirty="0" smtClean="0"/>
              <a:t> History – The Revolutionary Victorians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0857" y1="14154" x2="6857" y2="34154"/>
                        <a14:foregroundMark x1="6286" y1="32615" x2="4571" y2="45231"/>
                        <a14:foregroundMark x1="2857" y1="51077" x2="5143" y2="61538"/>
                        <a14:foregroundMark x1="5429" y1="62769" x2="10857" y2="75692"/>
                        <a14:foregroundMark x1="14286" y1="79385" x2="24286" y2="88615"/>
                        <a14:foregroundMark x1="27143" y1="90154" x2="39714" y2="95692"/>
                        <a14:foregroundMark x1="44286" y1="95692" x2="59429" y2="95077"/>
                        <a14:foregroundMark x1="62286" y1="94769" x2="76000" y2="87692"/>
                        <a14:foregroundMark x1="80857" y1="84308" x2="88857" y2="72000"/>
                        <a14:foregroundMark x1="91143" y1="70462" x2="94857" y2="58769"/>
                        <a14:foregroundMark x1="95143" y1="56615" x2="95143" y2="42769"/>
                        <a14:foregroundMark x1="93714" y1="40308" x2="89429" y2="27385"/>
                        <a14:foregroundMark x1="88571" y1="25538" x2="80571" y2="15385"/>
                        <a14:foregroundMark x1="80000" y1="14769" x2="68571" y2="6154"/>
                        <a14:foregroundMark x1="66000" y1="6154" x2="57143" y2="5231"/>
                        <a14:foregroundMark x1="55143" y1="4923" x2="55143" y2="492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1446" y="3994158"/>
            <a:ext cx="2470244" cy="22937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13696" y="2148049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</a:t>
            </a:r>
            <a:r>
              <a:rPr lang="en-GB" dirty="0" smtClean="0">
                <a:solidFill>
                  <a:schemeClr val="bg1"/>
                </a:solidFill>
              </a:rPr>
              <a:t>he Victorians </a:t>
            </a:r>
            <a:r>
              <a:rPr lang="en-GB" i="1" dirty="0" smtClean="0">
                <a:solidFill>
                  <a:schemeClr val="bg1"/>
                </a:solidFill>
              </a:rPr>
              <a:t>(introduction)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2055" y="2111810"/>
            <a:ext cx="1390829" cy="14366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b="9117"/>
          <a:stretch/>
        </p:blipFill>
        <p:spPr>
          <a:xfrm>
            <a:off x="3379304" y="5487468"/>
            <a:ext cx="834887" cy="8561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1716" y="2886322"/>
            <a:ext cx="748790" cy="7394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b="7747"/>
          <a:stretch/>
        </p:blipFill>
        <p:spPr>
          <a:xfrm>
            <a:off x="3546104" y="3625795"/>
            <a:ext cx="1455265" cy="14354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5513696" y="2790623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transport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13696" y="3772469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Florence Nightingale &amp; Mary </a:t>
            </a:r>
            <a:r>
              <a:rPr lang="en-GB" dirty="0" err="1" smtClean="0">
                <a:solidFill>
                  <a:schemeClr val="bg1"/>
                </a:solidFill>
              </a:rPr>
              <a:t>Seacole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13696" y="4946385"/>
            <a:ext cx="6318913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Then &amp; Now – impact of change </a:t>
            </a:r>
            <a:r>
              <a:rPr lang="en-GB" i="1" dirty="0" smtClean="0">
                <a:solidFill>
                  <a:schemeClr val="bg1"/>
                </a:solidFill>
              </a:rPr>
              <a:t>(review)</a:t>
            </a:r>
            <a:endParaRPr lang="en-GB" i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13696" y="3168297"/>
            <a:ext cx="6318913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Changes within living </a:t>
            </a:r>
            <a:r>
              <a:rPr lang="en-GB" sz="1400" dirty="0" smtClean="0">
                <a:solidFill>
                  <a:schemeClr val="bg1"/>
                </a:solidFill>
              </a:rPr>
              <a:t>memory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13696" y="4150144"/>
            <a:ext cx="631891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The lives of significant individuals in the past </a:t>
            </a:r>
            <a:r>
              <a:rPr lang="en-GB" sz="1400" dirty="0" smtClean="0">
                <a:solidFill>
                  <a:schemeClr val="bg1"/>
                </a:solidFill>
              </a:rPr>
              <a:t>who </a:t>
            </a:r>
            <a:r>
              <a:rPr lang="en-GB" sz="1400" dirty="0">
                <a:solidFill>
                  <a:schemeClr val="bg1"/>
                </a:solidFill>
              </a:rPr>
              <a:t>have contributed </a:t>
            </a:r>
            <a:r>
              <a:rPr lang="en-GB" sz="1400" dirty="0" smtClean="0">
                <a:solidFill>
                  <a:schemeClr val="bg1"/>
                </a:solidFill>
              </a:rPr>
              <a:t>to national </a:t>
            </a:r>
            <a:r>
              <a:rPr lang="en-GB" sz="1400" dirty="0">
                <a:solidFill>
                  <a:schemeClr val="bg1"/>
                </a:solidFill>
              </a:rPr>
              <a:t>and </a:t>
            </a:r>
            <a:r>
              <a:rPr lang="en-GB" sz="1400" dirty="0" smtClean="0">
                <a:solidFill>
                  <a:schemeClr val="bg1"/>
                </a:solidFill>
              </a:rPr>
              <a:t>international achievements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13696" y="6287956"/>
            <a:ext cx="6318913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Events beyond living memory that are </a:t>
            </a:r>
            <a:r>
              <a:rPr lang="en-GB" sz="1400" dirty="0" smtClean="0">
                <a:solidFill>
                  <a:schemeClr val="bg1"/>
                </a:solidFill>
              </a:rPr>
              <a:t>significant </a:t>
            </a:r>
            <a:r>
              <a:rPr lang="en-GB" sz="1400" dirty="0">
                <a:solidFill>
                  <a:schemeClr val="bg1"/>
                </a:solidFill>
              </a:rPr>
              <a:t>nationally or globally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513696" y="5315717"/>
            <a:ext cx="6318913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Significant historical events, people and places </a:t>
            </a:r>
            <a:r>
              <a:rPr lang="en-GB" sz="1400" dirty="0" smtClean="0">
                <a:solidFill>
                  <a:schemeClr val="bg1"/>
                </a:solidFill>
              </a:rPr>
              <a:t>in </a:t>
            </a:r>
            <a:r>
              <a:rPr lang="en-GB" sz="1400" dirty="0">
                <a:solidFill>
                  <a:schemeClr val="bg1"/>
                </a:solidFill>
              </a:rPr>
              <a:t>their own </a:t>
            </a:r>
            <a:r>
              <a:rPr lang="en-GB" sz="1400" dirty="0" smtClean="0">
                <a:solidFill>
                  <a:schemeClr val="bg1"/>
                </a:solidFill>
              </a:rPr>
              <a:t>locality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513696" y="5918624"/>
            <a:ext cx="6318913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Fire! Fire!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403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KS1 History – The Revolutionary Victorians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Victorian Transport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88" y="4711615"/>
            <a:ext cx="1479777" cy="10434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b="7747"/>
          <a:stretch/>
        </p:blipFill>
        <p:spPr>
          <a:xfrm>
            <a:off x="1990260" y="2124541"/>
            <a:ext cx="1455265" cy="14354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812" y="2825590"/>
            <a:ext cx="919859" cy="8539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40741" y="3347088"/>
            <a:ext cx="68375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transport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40741" y="3716421"/>
            <a:ext cx="6837528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Changes within living </a:t>
            </a:r>
            <a:r>
              <a:rPr lang="en-GB" sz="1400" dirty="0" smtClean="0">
                <a:solidFill>
                  <a:schemeClr val="bg1"/>
                </a:solidFill>
              </a:rPr>
              <a:t>memory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026" name="Picture 2" descr="8+ Thousand Clip Art Question Mark Royalty-Free Images, Stock Photos &amp;  Pictures | Shutterstock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67" b="97778" l="12000" r="89778">
                        <a14:foregroundMark x1="28444" y1="27111" x2="50222" y2="9778"/>
                        <a14:foregroundMark x1="61778" y1="12889" x2="70222" y2="28889"/>
                        <a14:foregroundMark x1="68000" y1="35556" x2="64889" y2="40000"/>
                        <a14:foregroundMark x1="53333" y1="69778" x2="43111" y2="68889"/>
                        <a14:foregroundMark x1="48444" y1="5333" x2="48444" y2="5333"/>
                        <a14:foregroundMark x1="50222" y1="4889" x2="50222" y2="4889"/>
                        <a14:foregroundMark x1="52000" y1="78667" x2="50222" y2="92000"/>
                        <a14:foregroundMark x1="42222" y1="80889" x2="42222" y2="93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30115">
            <a:off x="5295534" y="372063"/>
            <a:ext cx="2414158" cy="241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8+ Thousand Clip Art Question Mark Royalty-Free Images, Stock Photos &amp;  Pictures | Shutterstock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67" b="97778" l="12000" r="89778">
                        <a14:foregroundMark x1="28444" y1="27111" x2="50222" y2="9778"/>
                        <a14:foregroundMark x1="61778" y1="12889" x2="70222" y2="28889"/>
                        <a14:foregroundMark x1="68000" y1="35556" x2="64889" y2="40000"/>
                        <a14:foregroundMark x1="53333" y1="69778" x2="43111" y2="68889"/>
                        <a14:foregroundMark x1="48444" y1="5333" x2="48444" y2="5333"/>
                        <a14:foregroundMark x1="50222" y1="4889" x2="50222" y2="4889"/>
                        <a14:foregroundMark x1="52000" y1="78667" x2="50222" y2="92000"/>
                        <a14:foregroundMark x1="42222" y1="80889" x2="42222" y2="93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00" y="864058"/>
            <a:ext cx="2414158" cy="241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8+ Thousand Clip Art Question Mark Royalty-Free Images, Stock Photos &amp;  Pictures | Shutterstock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667" b="97778" l="12000" r="89778">
                        <a14:foregroundMark x1="28444" y1="27111" x2="50222" y2="9778"/>
                        <a14:foregroundMark x1="61778" y1="12889" x2="70222" y2="28889"/>
                        <a14:foregroundMark x1="68000" y1="35556" x2="64889" y2="40000"/>
                        <a14:foregroundMark x1="53333" y1="69778" x2="43111" y2="68889"/>
                        <a14:foregroundMark x1="48444" y1="5333" x2="48444" y2="5333"/>
                        <a14:foregroundMark x1="50222" y1="4889" x2="50222" y2="4889"/>
                        <a14:foregroundMark x1="52000" y1="78667" x2="50222" y2="92000"/>
                        <a14:foregroundMark x1="42222" y1="80889" x2="42222" y2="93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550">
            <a:off x="9104393" y="17976"/>
            <a:ext cx="3163691" cy="3163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2653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920" r="46410" b="60342"/>
          <a:stretch/>
        </p:blipFill>
        <p:spPr>
          <a:xfrm>
            <a:off x="192491" y="150124"/>
            <a:ext cx="3123915" cy="147395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92491" y="1253014"/>
            <a:ext cx="2919199" cy="72073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dirty="0" smtClean="0"/>
              <a:t>Surface Knowledge</a:t>
            </a:r>
            <a:endParaRPr lang="en-GB" sz="2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2491" y="1789078"/>
            <a:ext cx="68375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transport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2491" y="2148992"/>
            <a:ext cx="6837528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Changes within living </a:t>
            </a:r>
            <a:r>
              <a:rPr lang="en-GB" sz="1400" dirty="0" smtClean="0">
                <a:solidFill>
                  <a:schemeClr val="bg1"/>
                </a:solidFill>
              </a:rPr>
              <a:t>memory</a:t>
            </a:r>
            <a:endParaRPr lang="en-GB" sz="14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0250" y="3384645"/>
            <a:ext cx="8256895" cy="156966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</a:rPr>
              <a:t>Find out more about </a:t>
            </a:r>
            <a:r>
              <a:rPr lang="en-GB" sz="3200" dirty="0">
                <a:solidFill>
                  <a:schemeClr val="bg1"/>
                </a:solidFill>
              </a:rPr>
              <a:t>transport </a:t>
            </a:r>
            <a:endParaRPr lang="en-GB" sz="3200" dirty="0" smtClean="0">
              <a:solidFill>
                <a:schemeClr val="bg1"/>
              </a:solidFill>
            </a:endParaRPr>
          </a:p>
          <a:p>
            <a:r>
              <a:rPr lang="en-GB" sz="3200" dirty="0" smtClean="0">
                <a:solidFill>
                  <a:schemeClr val="bg1"/>
                </a:solidFill>
              </a:rPr>
              <a:t>(</a:t>
            </a:r>
            <a:r>
              <a:rPr lang="en-GB" sz="3200" dirty="0">
                <a:solidFill>
                  <a:schemeClr val="bg1"/>
                </a:solidFill>
              </a:rPr>
              <a:t>horse &amp; carriage, steam train, early bicycles). Handle images and artefacts</a:t>
            </a:r>
            <a:r>
              <a:rPr lang="en-GB" sz="3200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7242" y="1606739"/>
            <a:ext cx="1090731" cy="10126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7826" y="2866724"/>
            <a:ext cx="1573802" cy="15183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Down Arrow 11"/>
          <p:cNvSpPr/>
          <p:nvPr/>
        </p:nvSpPr>
        <p:spPr>
          <a:xfrm rot="18935191">
            <a:off x="9181971" y="2505750"/>
            <a:ext cx="610717" cy="777922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b="7747"/>
          <a:stretch/>
        </p:blipFill>
        <p:spPr>
          <a:xfrm>
            <a:off x="7957315" y="1364776"/>
            <a:ext cx="1455265" cy="15019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TextBox 12"/>
          <p:cNvSpPr txBox="1"/>
          <p:nvPr/>
        </p:nvSpPr>
        <p:spPr>
          <a:xfrm>
            <a:off x="300250" y="5097351"/>
            <a:ext cx="8256895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Main focus: trains</a:t>
            </a:r>
          </a:p>
        </p:txBody>
      </p:sp>
    </p:spTree>
    <p:extLst>
      <p:ext uri="{BB962C8B-B14F-4D97-AF65-F5344CB8AC3E}">
        <p14:creationId xmlns:p14="http://schemas.microsoft.com/office/powerpoint/2010/main" val="3903092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3704" b="16815"/>
          <a:stretch/>
        </p:blipFill>
        <p:spPr>
          <a:xfrm>
            <a:off x="192491" y="199407"/>
            <a:ext cx="3137563" cy="150817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92491" y="1322535"/>
            <a:ext cx="2933886" cy="49287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dirty="0" smtClean="0"/>
              <a:t>Deeper Knowledge</a:t>
            </a:r>
            <a:endParaRPr lang="en-GB" sz="2200" dirty="0"/>
          </a:p>
        </p:txBody>
      </p:sp>
      <p:sp>
        <p:nvSpPr>
          <p:cNvPr id="6" name="TextBox 5"/>
          <p:cNvSpPr txBox="1"/>
          <p:nvPr/>
        </p:nvSpPr>
        <p:spPr>
          <a:xfrm>
            <a:off x="192491" y="1789078"/>
            <a:ext cx="68375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transport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2491" y="2148992"/>
            <a:ext cx="6837528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Changes within living </a:t>
            </a:r>
            <a:r>
              <a:rPr lang="en-GB" sz="1400" dirty="0" smtClean="0">
                <a:solidFill>
                  <a:schemeClr val="bg1"/>
                </a:solidFill>
              </a:rPr>
              <a:t>memory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7242" y="1606739"/>
            <a:ext cx="1090731" cy="10126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/>
          <a:srcRect b="7747"/>
          <a:stretch/>
        </p:blipFill>
        <p:spPr>
          <a:xfrm>
            <a:off x="7957315" y="1364776"/>
            <a:ext cx="1455265" cy="15019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300249" y="3386249"/>
            <a:ext cx="8256895" cy="156966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Compare past and present transport. </a:t>
            </a:r>
            <a:r>
              <a:rPr lang="en-GB" sz="3200" dirty="0" smtClean="0">
                <a:solidFill>
                  <a:schemeClr val="bg1"/>
                </a:solidFill>
              </a:rPr>
              <a:t>Discuss and explain </a:t>
            </a:r>
            <a:r>
              <a:rPr lang="en-GB" sz="3200" dirty="0">
                <a:solidFill>
                  <a:schemeClr val="bg1"/>
                </a:solidFill>
              </a:rPr>
              <a:t>how technology improved travel.</a:t>
            </a:r>
            <a:endParaRPr lang="en-GB" sz="3200" dirty="0" smtClean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0250" y="5097351"/>
            <a:ext cx="8256895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Main focus: trains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7826" y="2866724"/>
            <a:ext cx="1573802" cy="15183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Down Arrow 12"/>
          <p:cNvSpPr/>
          <p:nvPr/>
        </p:nvSpPr>
        <p:spPr>
          <a:xfrm rot="18935191">
            <a:off x="9181971" y="2505750"/>
            <a:ext cx="610717" cy="777922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31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2491" y="162425"/>
            <a:ext cx="3124626" cy="1506768"/>
            <a:chOff x="1761272" y="2881087"/>
            <a:chExt cx="3137563" cy="150817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b="22694"/>
            <a:stretch/>
          </p:blipFill>
          <p:spPr>
            <a:xfrm>
              <a:off x="1761272" y="2881087"/>
              <a:ext cx="3137563" cy="1508177"/>
            </a:xfrm>
            <a:prstGeom prst="rect">
              <a:avLst/>
            </a:prstGeom>
            <a:ln>
              <a:solidFill>
                <a:schemeClr val="bg1"/>
              </a:solidFill>
            </a:ln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222" b="95322" l="1905" r="98214"/>
                      </a14:imgEffect>
                      <a14:imgEffect>
                        <a14:brightnessContrast bright="-40000" contrast="-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 rot="20782344">
              <a:off x="1813270" y="3838329"/>
              <a:ext cx="491321" cy="500095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192303" y="162425"/>
            <a:ext cx="3230505" cy="49287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/>
              <a:t>Adventurer Knowledge</a:t>
            </a:r>
            <a:endParaRPr lang="en-GB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92491" y="1789078"/>
            <a:ext cx="68375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transport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491" y="2148992"/>
            <a:ext cx="6837528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Changes within living </a:t>
            </a:r>
            <a:r>
              <a:rPr lang="en-GB" sz="1400" dirty="0" smtClean="0">
                <a:solidFill>
                  <a:schemeClr val="bg1"/>
                </a:solidFill>
              </a:rPr>
              <a:t>memory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47242" y="1606739"/>
            <a:ext cx="1090731" cy="10126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b="7747"/>
          <a:stretch/>
        </p:blipFill>
        <p:spPr>
          <a:xfrm>
            <a:off x="7957315" y="1364776"/>
            <a:ext cx="1455265" cy="15019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300250" y="3209286"/>
            <a:ext cx="8256895" cy="255454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Investigate cause and effect: How did steam power change industry, </a:t>
            </a:r>
            <a:r>
              <a:rPr lang="en-GB" sz="3200" dirty="0" smtClean="0">
                <a:solidFill>
                  <a:schemeClr val="bg1"/>
                </a:solidFill>
              </a:rPr>
              <a:t>travel </a:t>
            </a:r>
            <a:r>
              <a:rPr lang="en-GB" sz="3200" dirty="0">
                <a:solidFill>
                  <a:schemeClr val="bg1"/>
                </a:solidFill>
              </a:rPr>
              <a:t>and leisure</a:t>
            </a:r>
            <a:r>
              <a:rPr lang="en-GB" sz="3200" dirty="0" smtClean="0">
                <a:solidFill>
                  <a:schemeClr val="bg1"/>
                </a:solidFill>
              </a:rPr>
              <a:t>? What further advances have been made? What would life be like now if technology hadn’t improved?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0250" y="5917575"/>
            <a:ext cx="8256895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Main focus: trains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77826" y="2866724"/>
            <a:ext cx="1573802" cy="15183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5" name="Down Arrow 14"/>
          <p:cNvSpPr/>
          <p:nvPr/>
        </p:nvSpPr>
        <p:spPr>
          <a:xfrm rot="18935191">
            <a:off x="9181971" y="2505750"/>
            <a:ext cx="610717" cy="777922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9"/>
          <a:srcRect b="9371"/>
          <a:stretch/>
        </p:blipFill>
        <p:spPr>
          <a:xfrm>
            <a:off x="8844426" y="4486558"/>
            <a:ext cx="1066800" cy="10429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824535" y="4385050"/>
            <a:ext cx="1133231" cy="10378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01181" y="5489517"/>
            <a:ext cx="1115367" cy="10908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9" name="Down Arrow 18"/>
          <p:cNvSpPr/>
          <p:nvPr/>
        </p:nvSpPr>
        <p:spPr>
          <a:xfrm rot="1671967">
            <a:off x="9423921" y="4262306"/>
            <a:ext cx="610717" cy="436242"/>
          </a:xfrm>
          <a:prstGeom prst="down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Down Arrow 19"/>
          <p:cNvSpPr/>
          <p:nvPr/>
        </p:nvSpPr>
        <p:spPr>
          <a:xfrm rot="21032529">
            <a:off x="10100706" y="4343894"/>
            <a:ext cx="610717" cy="1324196"/>
          </a:xfrm>
          <a:prstGeom prst="down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Down Arrow 20"/>
          <p:cNvSpPr/>
          <p:nvPr/>
        </p:nvSpPr>
        <p:spPr>
          <a:xfrm rot="18895166">
            <a:off x="10684294" y="4012085"/>
            <a:ext cx="610717" cy="627713"/>
          </a:xfrm>
          <a:prstGeom prst="downArrow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77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  <p:bldP spid="19" grpId="0" animBg="1"/>
      <p:bldP spid="20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Cross Curricular Links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8319" y1="15146" x2="10796" y2="73150"/>
                        <a14:foregroundMark x1="18938" y1="59897" x2="91327" y2="58003"/>
                        <a14:foregroundMark x1="91858" y1="54217" x2="73097" y2="15835"/>
                        <a14:foregroundMark x1="63540" y1="10499" x2="28319" y2="11015"/>
                        <a14:foregroundMark x1="35575" y1="18589" x2="31150" y2="24957"/>
                        <a14:foregroundMark x1="39646" y1="43890" x2="38230" y2="59208"/>
                        <a14:foregroundMark x1="55044" y1="44578" x2="64425" y2="57143"/>
                        <a14:foregroundMark x1="53805" y1="39415" x2="41947" y2="54561"/>
                        <a14:foregroundMark x1="34690" y1="76420" x2="72743" y2="75904"/>
                        <a14:foregroundMark x1="63186" y1="64888" x2="55044" y2="72117"/>
                        <a14:foregroundMark x1="38053" y1="67298" x2="44071" y2="70912"/>
                        <a14:foregroundMark x1="54690" y1="94492" x2="26903" y2="87608"/>
                        <a14:foregroundMark x1="26726" y1="88296" x2="7611" y2="70740"/>
                        <a14:foregroundMark x1="58584" y1="94492" x2="35929" y2="92943"/>
                        <a14:foregroundMark x1="4956" y1="65232" x2="2301" y2="52840"/>
                        <a14:foregroundMark x1="1947" y1="51463" x2="3009" y2="39931"/>
                        <a14:foregroundMark x1="3540" y1="37866" x2="10088" y2="23580"/>
                        <a14:foregroundMark x1="10088" y1="23408" x2="19115" y2="13253"/>
                        <a14:foregroundMark x1="19823" y1="12392" x2="35575" y2="4991"/>
                        <a14:foregroundMark x1="35398" y1="4647" x2="43009" y2="2582"/>
                        <a14:foregroundMark x1="44602" y1="2238" x2="56460" y2="2754"/>
                        <a14:foregroundMark x1="56460" y1="3270" x2="73628" y2="8434"/>
                        <a14:foregroundMark x1="75221" y1="10155" x2="89735" y2="23580"/>
                        <a14:foregroundMark x1="90796" y1="26678" x2="96283" y2="44923"/>
                        <a14:foregroundMark x1="97168" y1="50086" x2="92035" y2="69535"/>
                        <a14:foregroundMark x1="91504" y1="71601" x2="80000" y2="86231"/>
                        <a14:foregroundMark x1="78407" y1="87608" x2="61416" y2="96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3925887"/>
            <a:ext cx="2431179" cy="23694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436091" y="192304"/>
            <a:ext cx="683752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bg1"/>
                </a:solidFill>
              </a:rPr>
              <a:t>Victorian transport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36091" y="552218"/>
            <a:ext cx="6837528" cy="30777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</a:rPr>
              <a:t>Changes within living </a:t>
            </a:r>
            <a:r>
              <a:rPr lang="en-GB" sz="1400" dirty="0" smtClean="0">
                <a:solidFill>
                  <a:schemeClr val="bg1"/>
                </a:solidFill>
              </a:rPr>
              <a:t>memory</a:t>
            </a:r>
            <a:endParaRPr lang="en-GB" sz="1400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90842" y="9965"/>
            <a:ext cx="1090731" cy="10126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528" b="88889" l="53047" r="97656">
                        <a14:foregroundMark x1="59922" y1="31944" x2="69688" y2="82083"/>
                        <a14:foregroundMark x1="69297" y1="44861" x2="69375" y2="66528"/>
                        <a14:foregroundMark x1="90547" y1="40417" x2="85781" y2="72778"/>
                        <a14:foregroundMark x1="59844" y1="20556" x2="54844" y2="39722"/>
                        <a14:foregroundMark x1="59375" y1="21944" x2="67344" y2="12083"/>
                        <a14:foregroundMark x1="68359" y1="11667" x2="75625" y2="8889"/>
                        <a14:foregroundMark x1="77344" y1="9444" x2="85000" y2="14306"/>
                        <a14:foregroundMark x1="87031" y1="15556" x2="93906" y2="28611"/>
                        <a14:foregroundMark x1="94375" y1="30556" x2="96563" y2="42083"/>
                        <a14:foregroundMark x1="96406" y1="45000" x2="96484" y2="55833"/>
                        <a14:foregroundMark x1="95938" y1="57500" x2="92656" y2="69167"/>
                        <a14:foregroundMark x1="92031" y1="71667" x2="85625" y2="81389"/>
                        <a14:foregroundMark x1="84844" y1="82222" x2="77422" y2="86667"/>
                        <a14:foregroundMark x1="75859" y1="87083" x2="68672" y2="84306"/>
                      </a14:backgroundRemoval>
                    </a14:imgEffect>
                  </a14:imgLayer>
                </a14:imgProps>
              </a:ext>
            </a:extLst>
          </a:blip>
          <a:srcRect l="53021" t="6666" r="2500" b="11481"/>
          <a:stretch/>
        </p:blipFill>
        <p:spPr>
          <a:xfrm>
            <a:off x="3456654" y="3498793"/>
            <a:ext cx="1613429" cy="16701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806" b="90000" l="2500" r="46875">
                        <a14:foregroundMark x1="5547" y1="33750" x2="33672" y2="81528"/>
                        <a14:foregroundMark x1="40547" y1="22778" x2="7187" y2="67083"/>
                        <a14:foregroundMark x1="12266" y1="23889" x2="42422" y2="56667"/>
                        <a14:foregroundMark x1="9297" y1="43750" x2="36797" y2="17778"/>
                        <a14:foregroundMark x1="16797" y1="12361" x2="15703" y2="81806"/>
                        <a14:foregroundMark x1="4063" y1="41667" x2="25938" y2="85417"/>
                        <a14:foregroundMark x1="10313" y1="75000" x2="44688" y2="36806"/>
                        <a14:foregroundMark x1="43203" y1="66111" x2="7891" y2="25000"/>
                        <a14:foregroundMark x1="5078" y1="36806" x2="29609" y2="80972"/>
                        <a14:foregroundMark x1="17891" y1="80417" x2="43516" y2="47222"/>
                        <a14:foregroundMark x1="33516" y1="71806" x2="45547" y2="51667"/>
                        <a14:foregroundMark x1="33516" y1="79306" x2="41563" y2="64028"/>
                        <a14:foregroundMark x1="39922" y1="71528" x2="33672" y2="79028"/>
                        <a14:foregroundMark x1="30234" y1="74306" x2="35000" y2="60556"/>
                        <a14:foregroundMark x1="41484" y1="46667" x2="32813" y2="12917"/>
                        <a14:foregroundMark x1="40313" y1="31667" x2="28828" y2="46111"/>
                        <a14:foregroundMark x1="38984" y1="24306" x2="42422" y2="42222"/>
                        <a14:foregroundMark x1="13516" y1="41806" x2="24141" y2="47083"/>
                        <a14:foregroundMark x1="34766" y1="22639" x2="28984" y2="32222"/>
                        <a14:foregroundMark x1="32422" y1="16528" x2="20313" y2="10417"/>
                        <a14:foregroundMark x1="16172" y1="16111" x2="7187" y2="37778"/>
                        <a14:foregroundMark x1="5625" y1="48889" x2="8984" y2="71667"/>
                        <a14:foregroundMark x1="11563" y1="62361" x2="17109" y2="75000"/>
                        <a14:foregroundMark x1="32578" y1="81250" x2="19297" y2="82639"/>
                        <a14:foregroundMark x1="14063" y1="77222" x2="9141" y2="66111"/>
                        <a14:foregroundMark x1="6797" y1="29583" x2="4297" y2="42778"/>
                        <a14:foregroundMark x1="4297" y1="42778" x2="4297" y2="54861"/>
                        <a14:foregroundMark x1="4609" y1="56667" x2="7266" y2="68750"/>
                        <a14:foregroundMark x1="11797" y1="77639" x2="6953" y2="67639"/>
                        <a14:foregroundMark x1="20313" y1="85556" x2="11641" y2="77361"/>
                        <a14:foregroundMark x1="33438" y1="83194" x2="20859" y2="85000"/>
                        <a14:foregroundMark x1="21563" y1="86111" x2="28984" y2="85972"/>
                        <a14:foregroundMark x1="34375" y1="82639" x2="41016" y2="73472"/>
                        <a14:foregroundMark x1="41641" y1="71528" x2="45000" y2="59028"/>
                        <a14:foregroundMark x1="45078" y1="56667" x2="46172" y2="45694"/>
                        <a14:foregroundMark x1="45703" y1="44444" x2="44375" y2="33750"/>
                        <a14:foregroundMark x1="44453" y1="32917" x2="41484" y2="23472"/>
                        <a14:foregroundMark x1="40938" y1="22917" x2="36484" y2="15417"/>
                        <a14:foregroundMark x1="35313" y1="14583" x2="27891" y2="9028"/>
                        <a14:foregroundMark x1="26641" y1="9028" x2="21797" y2="9583"/>
                        <a14:foregroundMark x1="16172" y1="12778" x2="10938" y2="19306"/>
                        <a14:foregroundMark x1="17813" y1="13333" x2="18203" y2="29444"/>
                      </a14:backgroundRemoval>
                    </a14:imgEffect>
                  </a14:imgLayer>
                </a14:imgProps>
              </a:ext>
            </a:extLst>
          </a:blip>
          <a:srcRect r="52708"/>
          <a:stretch/>
        </p:blipFill>
        <p:spPr>
          <a:xfrm>
            <a:off x="1895910" y="1926413"/>
            <a:ext cx="1660090" cy="185639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917" b="88750" l="50547" r="97422">
                        <a14:foregroundMark x1="57734" y1="48194" x2="91563" y2="54444"/>
                        <a14:foregroundMark x1="83516" y1="79444" x2="73047" y2="84444"/>
                        <a14:foregroundMark x1="60625" y1="18889" x2="71953" y2="8750"/>
                        <a14:foregroundMark x1="73438" y1="37222" x2="69297" y2="48889"/>
                        <a14:foregroundMark x1="60313" y1="14583" x2="55078" y2="25000"/>
                        <a14:foregroundMark x1="54063" y1="28472" x2="52266" y2="43750"/>
                        <a14:foregroundMark x1="51953" y1="45139" x2="53672" y2="61111"/>
                        <a14:foregroundMark x1="54297" y1="63333" x2="58359" y2="74028"/>
                        <a14:foregroundMark x1="59609" y1="75694" x2="65547" y2="82778"/>
                        <a14:foregroundMark x1="67734" y1="84306" x2="75078" y2="86806"/>
                        <a14:foregroundMark x1="76172" y1="86111" x2="83438" y2="82083"/>
                        <a14:foregroundMark x1="85547" y1="80694" x2="91016" y2="71528"/>
                        <a14:foregroundMark x1="72500" y1="83472" x2="61484" y2="75417"/>
                        <a14:foregroundMark x1="60859" y1="13194" x2="70234" y2="6111"/>
                      </a14:backgroundRemoval>
                    </a14:imgEffect>
                  </a14:imgLayer>
                </a14:imgProps>
              </a:ext>
            </a:extLst>
          </a:blip>
          <a:srcRect l="50625" t="2778" r="2604" b="11295"/>
          <a:stretch/>
        </p:blipFill>
        <p:spPr>
          <a:xfrm>
            <a:off x="3322859" y="5412105"/>
            <a:ext cx="946992" cy="9786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278" b="87917" l="4453" r="49375">
                        <a14:foregroundMark x1="11719" y1="62917" x2="36250" y2="72222"/>
                        <a14:foregroundMark x1="34766" y1="79306" x2="25469" y2="82639"/>
                        <a14:foregroundMark x1="10938" y1="21111" x2="20391" y2="9861"/>
                        <a14:foregroundMark x1="17578" y1="10417" x2="11719" y2="18750"/>
                        <a14:foregroundMark x1="20547" y1="8750" x2="28438" y2="7222"/>
                        <a14:foregroundMark x1="29141" y1="7222" x2="37109" y2="12222"/>
                        <a14:foregroundMark x1="38750" y1="13750" x2="44375" y2="24583"/>
                        <a14:foregroundMark x1="44922" y1="26111" x2="47578" y2="38889"/>
                        <a14:foregroundMark x1="47891" y1="39306" x2="47891" y2="51389"/>
                        <a14:foregroundMark x1="47891" y1="53194" x2="45859" y2="62500"/>
                        <a14:foregroundMark x1="45469" y1="64167" x2="42109" y2="73889"/>
                        <a14:foregroundMark x1="40859" y1="75833" x2="35859" y2="81944"/>
                        <a14:foregroundMark x1="34453" y1="83333" x2="26641" y2="85139"/>
                        <a14:foregroundMark x1="24844" y1="84861" x2="16094" y2="80000"/>
                        <a14:foregroundMark x1="15781" y1="79583" x2="9688" y2="68750"/>
                        <a14:foregroundMark x1="8984" y1="66806" x2="5938" y2="53194"/>
                        <a14:foregroundMark x1="5703" y1="52222" x2="6406" y2="38194"/>
                        <a14:foregroundMark x1="23203" y1="82222" x2="8672" y2="59167"/>
                        <a14:foregroundMark x1="10938" y1="56806" x2="9844" y2="24722"/>
                        <a14:foregroundMark x1="10547" y1="30556" x2="34063" y2="11250"/>
                        <a14:foregroundMark x1="34609" y1="14167" x2="44609" y2="50833"/>
                        <a14:foregroundMark x1="31094" y1="43889" x2="24063" y2="70833"/>
                      </a14:backgroundRemoval>
                    </a14:imgEffect>
                  </a14:imgLayer>
                </a14:imgProps>
              </a:ext>
            </a:extLst>
          </a:blip>
          <a:srcRect l="4640" t="5088" r="50756" b="12105"/>
          <a:stretch/>
        </p:blipFill>
        <p:spPr>
          <a:xfrm>
            <a:off x="746787" y="2790967"/>
            <a:ext cx="879093" cy="917991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746787" y="3987241"/>
            <a:ext cx="2269258" cy="2246721"/>
            <a:chOff x="746787" y="3977097"/>
            <a:chExt cx="2269258" cy="2246721"/>
          </a:xfrm>
        </p:grpSpPr>
        <p:sp>
          <p:nvSpPr>
            <p:cNvPr id="12" name="Oval 11"/>
            <p:cNvSpPr/>
            <p:nvPr/>
          </p:nvSpPr>
          <p:spPr>
            <a:xfrm>
              <a:off x="746787" y="3999734"/>
              <a:ext cx="2269258" cy="222408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14222" b="89778" l="6222" r="8977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4347" y="3977097"/>
              <a:ext cx="2143125" cy="2143125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28319" y1="15146" x2="10796" y2="73150"/>
                        <a14:foregroundMark x1="18938" y1="59897" x2="91327" y2="58003"/>
                        <a14:foregroundMark x1="91858" y1="54217" x2="73097" y2="15835"/>
                        <a14:foregroundMark x1="63540" y1="10499" x2="28319" y2="11015"/>
                        <a14:foregroundMark x1="35575" y1="18589" x2="31150" y2="24957"/>
                        <a14:foregroundMark x1="39646" y1="43890" x2="38230" y2="59208"/>
                        <a14:foregroundMark x1="55044" y1="44578" x2="64425" y2="57143"/>
                        <a14:foregroundMark x1="53805" y1="39415" x2="41947" y2="54561"/>
                        <a14:foregroundMark x1="34690" y1="76420" x2="72743" y2="75904"/>
                        <a14:foregroundMark x1="63186" y1="64888" x2="55044" y2="72117"/>
                        <a14:foregroundMark x1="38053" y1="67298" x2="44071" y2="70912"/>
                        <a14:foregroundMark x1="54690" y1="94492" x2="26903" y2="87608"/>
                        <a14:foregroundMark x1="26726" y1="88296" x2="7611" y2="70740"/>
                        <a14:foregroundMark x1="58584" y1="94492" x2="35929" y2="92943"/>
                        <a14:foregroundMark x1="4956" y1="65232" x2="2301" y2="52840"/>
                        <a14:foregroundMark x1="1947" y1="51463" x2="3009" y2="39931"/>
                        <a14:foregroundMark x1="3540" y1="37866" x2="10088" y2="23580"/>
                        <a14:foregroundMark x1="10088" y1="23408" x2="19115" y2="13253"/>
                        <a14:foregroundMark x1="19823" y1="12392" x2="35575" y2="4991"/>
                        <a14:foregroundMark x1="35398" y1="4647" x2="43009" y2="2582"/>
                        <a14:foregroundMark x1="44602" y1="2238" x2="56460" y2="2754"/>
                        <a14:foregroundMark x1="56460" y1="3270" x2="73628" y2="8434"/>
                        <a14:foregroundMark x1="75221" y1="10155" x2="89735" y2="23580"/>
                        <a14:foregroundMark x1="90796" y1="26678" x2="96283" y2="44923"/>
                        <a14:foregroundMark x1="97168" y1="50086" x2="92035" y2="69535"/>
                        <a14:foregroundMark x1="91504" y1="71601" x2="80000" y2="86231"/>
                        <a14:foregroundMark x1="78407" y1="87608" x2="61416" y2="9638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213" y="2109256"/>
            <a:ext cx="856622" cy="83486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704489" y="2354157"/>
            <a:ext cx="2897647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bg1"/>
                </a:solidFill>
              </a:rPr>
              <a:t>Suitability of materials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806" b="90000" l="2500" r="46875">
                        <a14:foregroundMark x1="5547" y1="33750" x2="33672" y2="81528"/>
                        <a14:foregroundMark x1="40547" y1="22778" x2="7187" y2="67083"/>
                        <a14:foregroundMark x1="12266" y1="23889" x2="42422" y2="56667"/>
                        <a14:foregroundMark x1="9297" y1="43750" x2="36797" y2="17778"/>
                        <a14:foregroundMark x1="16797" y1="12361" x2="15703" y2="81806"/>
                        <a14:foregroundMark x1="4063" y1="41667" x2="25938" y2="85417"/>
                        <a14:foregroundMark x1="10313" y1="75000" x2="44688" y2="36806"/>
                        <a14:foregroundMark x1="43203" y1="66111" x2="7891" y2="25000"/>
                        <a14:foregroundMark x1="5078" y1="36806" x2="29609" y2="80972"/>
                        <a14:foregroundMark x1="17891" y1="80417" x2="43516" y2="47222"/>
                        <a14:foregroundMark x1="33516" y1="71806" x2="45547" y2="51667"/>
                        <a14:foregroundMark x1="33516" y1="79306" x2="41563" y2="64028"/>
                        <a14:foregroundMark x1="39922" y1="71528" x2="33672" y2="79028"/>
                        <a14:foregroundMark x1="30234" y1="74306" x2="35000" y2="60556"/>
                        <a14:foregroundMark x1="41484" y1="46667" x2="32813" y2="12917"/>
                        <a14:foregroundMark x1="40313" y1="31667" x2="28828" y2="46111"/>
                        <a14:foregroundMark x1="38984" y1="24306" x2="42422" y2="42222"/>
                        <a14:foregroundMark x1="13516" y1="41806" x2="24141" y2="47083"/>
                        <a14:foregroundMark x1="34766" y1="22639" x2="28984" y2="32222"/>
                        <a14:foregroundMark x1="32422" y1="16528" x2="20313" y2="10417"/>
                        <a14:foregroundMark x1="16172" y1="16111" x2="7187" y2="37778"/>
                        <a14:foregroundMark x1="5625" y1="48889" x2="8984" y2="71667"/>
                        <a14:foregroundMark x1="11563" y1="62361" x2="17109" y2="75000"/>
                        <a14:foregroundMark x1="32578" y1="81250" x2="19297" y2="82639"/>
                        <a14:foregroundMark x1="14063" y1="77222" x2="9141" y2="66111"/>
                        <a14:foregroundMark x1="6797" y1="29583" x2="4297" y2="42778"/>
                        <a14:foregroundMark x1="4297" y1="42778" x2="4297" y2="54861"/>
                        <a14:foregroundMark x1="4609" y1="56667" x2="7266" y2="68750"/>
                        <a14:foregroundMark x1="11797" y1="77639" x2="6953" y2="67639"/>
                        <a14:foregroundMark x1="20313" y1="85556" x2="11641" y2="77361"/>
                        <a14:foregroundMark x1="33438" y1="83194" x2="20859" y2="85000"/>
                        <a14:foregroundMark x1="21563" y1="86111" x2="28984" y2="85972"/>
                        <a14:foregroundMark x1="34375" y1="82639" x2="41016" y2="73472"/>
                        <a14:foregroundMark x1="41641" y1="71528" x2="45000" y2="59028"/>
                        <a14:foregroundMark x1="45078" y1="56667" x2="46172" y2="45694"/>
                        <a14:foregroundMark x1="45703" y1="44444" x2="44375" y2="33750"/>
                        <a14:foregroundMark x1="44453" y1="32917" x2="41484" y2="23472"/>
                        <a14:foregroundMark x1="40938" y1="22917" x2="36484" y2="15417"/>
                        <a14:foregroundMark x1="35313" y1="14583" x2="27891" y2="9028"/>
                        <a14:foregroundMark x1="26641" y1="9028" x2="21797" y2="9583"/>
                        <a14:foregroundMark x1="16172" y1="12778" x2="10938" y2="19306"/>
                        <a14:foregroundMark x1="17813" y1="13333" x2="18203" y2="29444"/>
                      </a14:backgroundRemoval>
                    </a14:imgEffect>
                  </a14:imgLayer>
                </a14:imgProps>
              </a:ext>
            </a:extLst>
          </a:blip>
          <a:srcRect r="52708"/>
          <a:stretch/>
        </p:blipFill>
        <p:spPr>
          <a:xfrm>
            <a:off x="6679020" y="2921842"/>
            <a:ext cx="953007" cy="106569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704489" y="2985083"/>
            <a:ext cx="2897647" cy="86177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bg1"/>
                </a:solidFill>
              </a:rPr>
              <a:t>Captions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bg1"/>
                </a:solidFill>
              </a:rPr>
              <a:t>Explanation texts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bg1"/>
                </a:solidFill>
              </a:rPr>
              <a:t>Describe and compare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528" b="88889" l="53047" r="97656">
                        <a14:foregroundMark x1="59922" y1="31944" x2="69688" y2="82083"/>
                        <a14:foregroundMark x1="69297" y1="44861" x2="69375" y2="66528"/>
                        <a14:foregroundMark x1="90547" y1="40417" x2="85781" y2="72778"/>
                        <a14:foregroundMark x1="59844" y1="20556" x2="54844" y2="39722"/>
                        <a14:foregroundMark x1="59375" y1="21944" x2="67344" y2="12083"/>
                        <a14:foregroundMark x1="68359" y1="11667" x2="75625" y2="8889"/>
                        <a14:foregroundMark x1="77344" y1="9444" x2="85000" y2="14306"/>
                        <a14:foregroundMark x1="87031" y1="15556" x2="93906" y2="28611"/>
                        <a14:foregroundMark x1="94375" y1="30556" x2="96563" y2="42083"/>
                        <a14:foregroundMark x1="96406" y1="45000" x2="96484" y2="55833"/>
                        <a14:foregroundMark x1="95938" y1="57500" x2="92656" y2="69167"/>
                        <a14:foregroundMark x1="92031" y1="71667" x2="85625" y2="81389"/>
                        <a14:foregroundMark x1="84844" y1="82222" x2="77422" y2="86667"/>
                        <a14:foregroundMark x1="75859" y1="87083" x2="68672" y2="84306"/>
                      </a14:backgroundRemoval>
                    </a14:imgEffect>
                  </a14:imgLayer>
                </a14:imgProps>
              </a:ext>
            </a:extLst>
          </a:blip>
          <a:srcRect l="53021" t="6666" r="2500" b="11481"/>
          <a:stretch/>
        </p:blipFill>
        <p:spPr>
          <a:xfrm>
            <a:off x="6765722" y="3894717"/>
            <a:ext cx="902536" cy="93424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704489" y="4190068"/>
            <a:ext cx="3554915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bg1"/>
                </a:solidFill>
              </a:rPr>
              <a:t>Designing and testing structures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917" b="88750" l="50547" r="97422">
                        <a14:foregroundMark x1="57734" y1="48194" x2="91563" y2="54444"/>
                        <a14:foregroundMark x1="83516" y1="79444" x2="73047" y2="84444"/>
                        <a14:foregroundMark x1="60625" y1="18889" x2="71953" y2="8750"/>
                        <a14:foregroundMark x1="73438" y1="37222" x2="69297" y2="48889"/>
                        <a14:foregroundMark x1="60313" y1="14583" x2="55078" y2="25000"/>
                        <a14:foregroundMark x1="54063" y1="28472" x2="52266" y2="43750"/>
                        <a14:foregroundMark x1="51953" y1="45139" x2="53672" y2="61111"/>
                        <a14:foregroundMark x1="54297" y1="63333" x2="58359" y2="74028"/>
                        <a14:foregroundMark x1="59609" y1="75694" x2="65547" y2="82778"/>
                        <a14:foregroundMark x1="67734" y1="84306" x2="75078" y2="86806"/>
                        <a14:foregroundMark x1="76172" y1="86111" x2="83438" y2="82083"/>
                        <a14:foregroundMark x1="85547" y1="80694" x2="91016" y2="71528"/>
                        <a14:foregroundMark x1="72500" y1="83472" x2="61484" y2="75417"/>
                        <a14:foregroundMark x1="60859" y1="13194" x2="70234" y2="6111"/>
                      </a14:backgroundRemoval>
                    </a14:imgEffect>
                  </a14:imgLayer>
                </a14:imgProps>
              </a:ext>
            </a:extLst>
          </a:blip>
          <a:srcRect l="50625" t="2778" r="2604" b="11295"/>
          <a:stretch/>
        </p:blipFill>
        <p:spPr>
          <a:xfrm>
            <a:off x="6813025" y="4871833"/>
            <a:ext cx="891464" cy="968102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733948" y="5186607"/>
            <a:ext cx="1519235" cy="33855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bg1"/>
                </a:solidFill>
              </a:rPr>
              <a:t>Measuring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278" b="87917" l="4453" r="49375">
                        <a14:foregroundMark x1="11719" y1="62917" x2="36250" y2="72222"/>
                        <a14:foregroundMark x1="34766" y1="79306" x2="25469" y2="82639"/>
                        <a14:foregroundMark x1="10938" y1="21111" x2="20391" y2="9861"/>
                        <a14:foregroundMark x1="17578" y1="10417" x2="11719" y2="18750"/>
                        <a14:foregroundMark x1="20547" y1="8750" x2="28438" y2="7222"/>
                        <a14:foregroundMark x1="29141" y1="7222" x2="37109" y2="12222"/>
                        <a14:foregroundMark x1="38750" y1="13750" x2="44375" y2="24583"/>
                        <a14:foregroundMark x1="44922" y1="26111" x2="47578" y2="38889"/>
                        <a14:foregroundMark x1="47891" y1="39306" x2="47891" y2="51389"/>
                        <a14:foregroundMark x1="47891" y1="53194" x2="45859" y2="62500"/>
                        <a14:foregroundMark x1="45469" y1="64167" x2="42109" y2="73889"/>
                        <a14:foregroundMark x1="40859" y1="75833" x2="35859" y2="81944"/>
                        <a14:foregroundMark x1="34453" y1="83333" x2="26641" y2="85139"/>
                        <a14:foregroundMark x1="24844" y1="84861" x2="16094" y2="80000"/>
                        <a14:foregroundMark x1="15781" y1="79583" x2="9688" y2="68750"/>
                        <a14:foregroundMark x1="8984" y1="66806" x2="5938" y2="53194"/>
                        <a14:foregroundMark x1="5703" y1="52222" x2="6406" y2="38194"/>
                        <a14:foregroundMark x1="23203" y1="82222" x2="8672" y2="59167"/>
                        <a14:foregroundMark x1="10938" y1="56806" x2="9844" y2="24722"/>
                        <a14:foregroundMark x1="10547" y1="30556" x2="34063" y2="11250"/>
                        <a14:foregroundMark x1="34609" y1="14167" x2="44609" y2="50833"/>
                        <a14:foregroundMark x1="31094" y1="43889" x2="24063" y2="70833"/>
                      </a14:backgroundRemoval>
                    </a14:imgEffect>
                  </a14:imgLayer>
                </a14:imgProps>
              </a:ext>
            </a:extLst>
          </a:blip>
          <a:srcRect l="4640" t="5088" r="50756" b="12105"/>
          <a:stretch/>
        </p:blipFill>
        <p:spPr>
          <a:xfrm>
            <a:off x="6829492" y="5867319"/>
            <a:ext cx="879093" cy="91799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7733948" y="6025979"/>
            <a:ext cx="221527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bg1"/>
                </a:solidFill>
              </a:rPr>
              <a:t>Locality study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bg1"/>
                </a:solidFill>
              </a:rPr>
              <a:t>OS map symbols</a:t>
            </a:r>
            <a:endParaRPr lang="en-GB" sz="1600" dirty="0">
              <a:solidFill>
                <a:schemeClr val="bg1"/>
              </a:solidFill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2079590" y="2109256"/>
            <a:ext cx="1377064" cy="1402422"/>
            <a:chOff x="746787" y="3977097"/>
            <a:chExt cx="2269258" cy="2246721"/>
          </a:xfrm>
        </p:grpSpPr>
        <p:sp>
          <p:nvSpPr>
            <p:cNvPr id="26" name="Oval 25"/>
            <p:cNvSpPr/>
            <p:nvPr/>
          </p:nvSpPr>
          <p:spPr>
            <a:xfrm>
              <a:off x="746787" y="3999734"/>
              <a:ext cx="2269258" cy="222408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14222" b="89778" l="6222" r="8977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4347" y="3977097"/>
              <a:ext cx="2143125" cy="2143125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3530099" y="3544925"/>
            <a:ext cx="1468621" cy="1581782"/>
            <a:chOff x="746787" y="3977097"/>
            <a:chExt cx="2269258" cy="2246721"/>
          </a:xfrm>
        </p:grpSpPr>
        <p:sp>
          <p:nvSpPr>
            <p:cNvPr id="29" name="Oval 28"/>
            <p:cNvSpPr/>
            <p:nvPr/>
          </p:nvSpPr>
          <p:spPr>
            <a:xfrm>
              <a:off x="746787" y="3999734"/>
              <a:ext cx="2269258" cy="222408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14222" b="89778" l="6222" r="8977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4347" y="3977097"/>
              <a:ext cx="2143125" cy="2143125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3370521" y="5447431"/>
            <a:ext cx="861237" cy="900205"/>
            <a:chOff x="746787" y="3977097"/>
            <a:chExt cx="2269258" cy="2246721"/>
          </a:xfrm>
        </p:grpSpPr>
        <p:sp>
          <p:nvSpPr>
            <p:cNvPr id="32" name="Oval 31"/>
            <p:cNvSpPr/>
            <p:nvPr/>
          </p:nvSpPr>
          <p:spPr>
            <a:xfrm>
              <a:off x="746787" y="3999734"/>
              <a:ext cx="2269258" cy="222408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14222" b="89778" l="6222" r="8977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4347" y="3977097"/>
              <a:ext cx="2143125" cy="2143125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774510" y="2808753"/>
            <a:ext cx="825690" cy="872731"/>
            <a:chOff x="746787" y="3977097"/>
            <a:chExt cx="2269258" cy="2246721"/>
          </a:xfrm>
        </p:grpSpPr>
        <p:sp>
          <p:nvSpPr>
            <p:cNvPr id="35" name="Oval 34"/>
            <p:cNvSpPr/>
            <p:nvPr/>
          </p:nvSpPr>
          <p:spPr>
            <a:xfrm>
              <a:off x="746787" y="3999734"/>
              <a:ext cx="2269258" cy="222408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14222" b="89778" l="6222" r="89778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824347" y="3977097"/>
              <a:ext cx="2143125" cy="21431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4034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  <p:bldP spid="20" grpId="0" animBg="1"/>
      <p:bldP spid="22" grpId="0" animBg="1"/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GTS Spiral Curriculum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2085975"/>
            <a:ext cx="12192000" cy="4772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00" b="95250" l="10000" r="90000"/>
                    </a14:imgEffect>
                    <a14:imgEffect>
                      <a14:artisticCrisscrossEtching/>
                    </a14:imgEffect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38871" y="2309352"/>
            <a:ext cx="889000" cy="889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9778" y="2169077"/>
            <a:ext cx="2839990" cy="424731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Imagine your child’s learning journey like the Polar Express making its way up a snowy mountain. The train doesn’t rush straight to the top — instead, it circles the mountain, climbing a little higher with each turn. Every time it comes around again, it’s at a higher level, stronger, and better equipped for the journey ahead.</a:t>
            </a:r>
            <a:endParaRPr lang="en-GB" dirty="0" smtClean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176437" y="3820388"/>
            <a:ext cx="1879911" cy="738664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>
                <a:solidFill>
                  <a:schemeClr val="bg1"/>
                </a:solidFill>
              </a:rPr>
              <a:t>Carefully planned curriculum progression</a:t>
            </a:r>
          </a:p>
        </p:txBody>
      </p:sp>
      <p:sp>
        <p:nvSpPr>
          <p:cNvPr id="8" name="Up Arrow 7"/>
          <p:cNvSpPr/>
          <p:nvPr/>
        </p:nvSpPr>
        <p:spPr>
          <a:xfrm>
            <a:off x="7874184" y="3019646"/>
            <a:ext cx="276447" cy="3710763"/>
          </a:xfrm>
          <a:prstGeom prst="upArrow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653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GTS Spiral Curriculum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2085975"/>
            <a:ext cx="12192000" cy="4772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00" b="95250" l="10000" r="90000"/>
                    </a14:imgEffect>
                    <a14:imgEffect>
                      <a14:artisticCrisscrossEtching/>
                    </a14:imgEffect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38871" y="2309352"/>
            <a:ext cx="889000" cy="889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9070" y="5883043"/>
            <a:ext cx="2142181" cy="276999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>
                <a:solidFill>
                  <a:schemeClr val="bg1"/>
                </a:solidFill>
              </a:rPr>
              <a:t>Your child’s learning journey</a:t>
            </a:r>
          </a:p>
        </p:txBody>
      </p:sp>
      <p:sp>
        <p:nvSpPr>
          <p:cNvPr id="8" name="Right Arrow 7"/>
          <p:cNvSpPr/>
          <p:nvPr/>
        </p:nvSpPr>
        <p:spPr>
          <a:xfrm rot="20979928">
            <a:off x="3426926" y="5835278"/>
            <a:ext cx="983830" cy="215561"/>
          </a:xfrm>
          <a:prstGeom prst="rightArrow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1862242" y="4713710"/>
            <a:ext cx="2259198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i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Revisiting familiar scenery from a higher </a:t>
            </a:r>
            <a:r>
              <a:rPr lang="en-GB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view </a:t>
            </a:r>
            <a:r>
              <a:rPr lang="en-GB" sz="1200" dirty="0">
                <a:solidFill>
                  <a:schemeClr val="bg1"/>
                </a:solidFill>
              </a:rPr>
              <a:t>- Returning to key knowledge and skills at a deeper </a:t>
            </a:r>
            <a:r>
              <a:rPr lang="en-GB" sz="1200" dirty="0" smtClean="0">
                <a:solidFill>
                  <a:schemeClr val="bg1"/>
                </a:solidFill>
              </a:rPr>
              <a:t>level</a:t>
            </a:r>
          </a:p>
        </p:txBody>
      </p:sp>
      <p:sp>
        <p:nvSpPr>
          <p:cNvPr id="13" name="Right Arrow 12"/>
          <p:cNvSpPr/>
          <p:nvPr/>
        </p:nvSpPr>
        <p:spPr>
          <a:xfrm rot="21013572">
            <a:off x="4021848" y="4660102"/>
            <a:ext cx="1303976" cy="229301"/>
          </a:xfrm>
          <a:prstGeom prst="rightArrow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617533" y="3698047"/>
            <a:ext cx="2742268" cy="101566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i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Each time the train circles, it collects more luggage — new ideas, </a:t>
            </a:r>
            <a:r>
              <a:rPr lang="en-GB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understanding, skills and knowledge </a:t>
            </a:r>
            <a:r>
              <a:rPr lang="en-GB" sz="1200" dirty="0">
                <a:solidFill>
                  <a:schemeClr val="bg1"/>
                </a:solidFill>
              </a:rPr>
              <a:t>- Knowledge and understanding that </a:t>
            </a:r>
            <a:r>
              <a:rPr lang="en-GB" sz="1200" dirty="0" smtClean="0">
                <a:solidFill>
                  <a:schemeClr val="bg1"/>
                </a:solidFill>
              </a:rPr>
              <a:t>builds over two years</a:t>
            </a:r>
          </a:p>
        </p:txBody>
      </p:sp>
      <p:sp>
        <p:nvSpPr>
          <p:cNvPr id="15" name="Right Arrow 14"/>
          <p:cNvSpPr/>
          <p:nvPr/>
        </p:nvSpPr>
        <p:spPr>
          <a:xfrm rot="461405" flipH="1">
            <a:off x="6921678" y="3838208"/>
            <a:ext cx="755945" cy="196671"/>
          </a:xfrm>
          <a:prstGeom prst="rightArrow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033516" y="3022130"/>
            <a:ext cx="2930300" cy="830997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i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The same landscape looks different from above — wider, clearer, more </a:t>
            </a:r>
            <a:r>
              <a:rPr lang="en-GB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connected </a:t>
            </a:r>
            <a:r>
              <a:rPr lang="en-GB" sz="1200" dirty="0" smtClean="0">
                <a:solidFill>
                  <a:schemeClr val="bg1"/>
                </a:solidFill>
              </a:rPr>
              <a:t>- </a:t>
            </a:r>
            <a:r>
              <a:rPr lang="en-GB" sz="1200" dirty="0">
                <a:solidFill>
                  <a:schemeClr val="bg1"/>
                </a:solidFill>
              </a:rPr>
              <a:t>Seeing how learning links together across subjects and years</a:t>
            </a:r>
            <a:endParaRPr lang="en-GB" sz="1200" dirty="0" smtClean="0">
              <a:solidFill>
                <a:schemeClr val="bg1"/>
              </a:solidFill>
            </a:endParaRPr>
          </a:p>
        </p:txBody>
      </p:sp>
      <p:sp>
        <p:nvSpPr>
          <p:cNvPr id="17" name="Right Arrow 16"/>
          <p:cNvSpPr/>
          <p:nvPr/>
        </p:nvSpPr>
        <p:spPr>
          <a:xfrm rot="21426328">
            <a:off x="4771053" y="3197546"/>
            <a:ext cx="1166354" cy="194858"/>
          </a:xfrm>
          <a:prstGeom prst="rightArrow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6730620" y="2154966"/>
            <a:ext cx="2930300" cy="646331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i="1" dirty="0">
                <a:solidFill>
                  <a:schemeClr val="bg1">
                    <a:lumMod val="65000"/>
                    <a:lumOff val="35000"/>
                  </a:schemeClr>
                </a:solidFill>
              </a:rPr>
              <a:t>The </a:t>
            </a:r>
            <a:r>
              <a:rPr lang="en-GB" sz="1200" i="1" dirty="0" smtClean="0">
                <a:solidFill>
                  <a:schemeClr val="bg1">
                    <a:lumMod val="65000"/>
                    <a:lumOff val="35000"/>
                  </a:schemeClr>
                </a:solidFill>
              </a:rPr>
              <a:t>star at the top of the mountain -</a:t>
            </a:r>
            <a:r>
              <a:rPr lang="en-GB" sz="1200" dirty="0" smtClean="0">
                <a:solidFill>
                  <a:schemeClr val="bg1"/>
                </a:solidFill>
              </a:rPr>
              <a:t>Deep </a:t>
            </a:r>
            <a:r>
              <a:rPr lang="en-GB" sz="1200" dirty="0">
                <a:solidFill>
                  <a:schemeClr val="bg1"/>
                </a:solidFill>
              </a:rPr>
              <a:t>understanding, mastery, and readiness for the next stage of learning</a:t>
            </a:r>
            <a:endParaRPr lang="en-GB" sz="1200" dirty="0" smtClean="0">
              <a:solidFill>
                <a:schemeClr val="bg1"/>
              </a:solidFill>
            </a:endParaRPr>
          </a:p>
        </p:txBody>
      </p:sp>
      <p:sp>
        <p:nvSpPr>
          <p:cNvPr id="19" name="Right Arrow 18"/>
          <p:cNvSpPr/>
          <p:nvPr/>
        </p:nvSpPr>
        <p:spPr>
          <a:xfrm rot="20885282" flipH="1">
            <a:off x="6364523" y="2351738"/>
            <a:ext cx="429447" cy="179854"/>
          </a:xfrm>
          <a:prstGeom prst="rightArrow">
            <a:avLst/>
          </a:prstGeom>
          <a:solidFill>
            <a:srgbClr val="FFFFFF"/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447" b="100000" l="9839" r="89893">
                        <a14:foregroundMark x1="50179" y1="9102" x2="50179" y2="9102"/>
                        <a14:foregroundMark x1="51163" y1="8983" x2="49016" y2="86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94413" y="4653261"/>
            <a:ext cx="2993476" cy="2265188"/>
          </a:xfrm>
          <a:prstGeom prst="rect">
            <a:avLst/>
          </a:prstGeom>
        </p:spPr>
      </p:pic>
      <p:sp>
        <p:nvSpPr>
          <p:cNvPr id="21" name="Rectangular Callout 20"/>
          <p:cNvSpPr/>
          <p:nvPr/>
        </p:nvSpPr>
        <p:spPr>
          <a:xfrm>
            <a:off x="7997588" y="4965520"/>
            <a:ext cx="2906973" cy="1171818"/>
          </a:xfrm>
          <a:prstGeom prst="wedgeRectCallout">
            <a:avLst>
              <a:gd name="adj1" fmla="val 62266"/>
              <a:gd name="adj2" fmla="val 30682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bg1"/>
                </a:solidFill>
              </a:rPr>
              <a:t>Learning matches the stage of development your child is at…if areas of </a:t>
            </a:r>
            <a:r>
              <a:rPr lang="en-GB" sz="1400" smtClean="0">
                <a:solidFill>
                  <a:schemeClr val="bg1"/>
                </a:solidFill>
              </a:rPr>
              <a:t>learning need </a:t>
            </a:r>
            <a:r>
              <a:rPr lang="en-GB" sz="1400" dirty="0" smtClean="0">
                <a:solidFill>
                  <a:schemeClr val="bg1"/>
                </a:solidFill>
              </a:rPr>
              <a:t>consolidating, then this builds strong foundations.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3837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 in progress…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050" b="94683" l="12976" r="54524"/>
                    </a14:imgEffect>
                  </a14:imgLayer>
                </a14:imgProps>
              </a:ext>
            </a:extLst>
          </a:blip>
          <a:srcRect l="13042" t="36914" r="46020" b="5085"/>
          <a:stretch/>
        </p:blipFill>
        <p:spPr>
          <a:xfrm>
            <a:off x="573207" y="3920760"/>
            <a:ext cx="2508196" cy="24663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175" b="43911" l="39762" r="67500"/>
                    </a14:imgEffect>
                  </a14:imgLayer>
                </a14:imgProps>
              </a:ext>
            </a:extLst>
          </a:blip>
          <a:srcRect l="39651" t="6191" r="32204" b="55960"/>
          <a:stretch/>
        </p:blipFill>
        <p:spPr>
          <a:xfrm>
            <a:off x="3410365" y="3534769"/>
            <a:ext cx="1749464" cy="16328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422" b="81647" l="53929" r="87024"/>
                    </a14:imgEffect>
                  </a14:imgLayer>
                </a14:imgProps>
              </a:ext>
            </a:extLst>
          </a:blip>
          <a:srcRect l="52785" t="38633" r="12759" b="18357"/>
          <a:stretch/>
        </p:blipFill>
        <p:spPr>
          <a:xfrm>
            <a:off x="1801505" y="2010541"/>
            <a:ext cx="1885423" cy="16880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175" b="43911" l="39762" r="67500"/>
                    </a14:imgEffect>
                  </a14:imgLayer>
                </a14:imgProps>
              </a:ext>
            </a:extLst>
          </a:blip>
          <a:srcRect l="39651" t="6191" r="32204" b="55960"/>
          <a:stretch/>
        </p:blipFill>
        <p:spPr>
          <a:xfrm>
            <a:off x="680321" y="2731826"/>
            <a:ext cx="1035767" cy="10622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422" b="81647" l="53929" r="87024"/>
                    </a14:imgEffect>
                  </a14:imgLayer>
                </a14:imgProps>
              </a:ext>
            </a:extLst>
          </a:blip>
          <a:srcRect l="52785" t="38633" r="12759" b="18357"/>
          <a:stretch/>
        </p:blipFill>
        <p:spPr>
          <a:xfrm>
            <a:off x="3410365" y="5577505"/>
            <a:ext cx="753618" cy="6747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50" y="4487191"/>
            <a:ext cx="1293890" cy="12979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6916" y="3921663"/>
            <a:ext cx="856361" cy="8590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331" y="2387608"/>
            <a:ext cx="953769" cy="9567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2105" y="5717123"/>
            <a:ext cx="423143" cy="3954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711" y="2990522"/>
            <a:ext cx="582985" cy="5448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/>
          <a:srcRect l="25521" t="17058" r="28333" b="8463"/>
          <a:stretch/>
        </p:blipFill>
        <p:spPr>
          <a:xfrm rot="743330">
            <a:off x="9444152" y="3714971"/>
            <a:ext cx="1953639" cy="2522532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9383624" y="6025833"/>
            <a:ext cx="2535277" cy="36933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Knowledge Organiser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8"/>
          <a:srcRect l="1874" t="19270" r="16354" b="26042"/>
          <a:stretch/>
        </p:blipFill>
        <p:spPr>
          <a:xfrm>
            <a:off x="5452008" y="2292597"/>
            <a:ext cx="3931616" cy="2103540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18" name="TextBox 17"/>
          <p:cNvSpPr txBox="1"/>
          <p:nvPr/>
        </p:nvSpPr>
        <p:spPr>
          <a:xfrm>
            <a:off x="6534010" y="4302525"/>
            <a:ext cx="2535277" cy="369332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Medium Term Planning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03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5000" t="22786" r="30209" b="10286"/>
          <a:stretch/>
        </p:blipFill>
        <p:spPr>
          <a:xfrm>
            <a:off x="203200" y="40997"/>
            <a:ext cx="6934200" cy="677600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08711" y="5128025"/>
            <a:ext cx="2165490" cy="1384995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</a:rPr>
              <a:t>Bringing learning to life!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950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Thank you for listening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1263" y="771981"/>
            <a:ext cx="1479777" cy="1043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2085975"/>
            <a:ext cx="12192000" cy="4772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000" b="95250" l="10000" r="90000"/>
                    </a14:imgEffect>
                    <a14:imgEffect>
                      <a14:artisticCrisscrossEtching/>
                    </a14:imgEffect>
                    <a14:imgEffect>
                      <a14:sharpenSoften amount="-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38871" y="2309352"/>
            <a:ext cx="889000" cy="88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12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Custom 11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</a:spPr>
      <a:bodyPr/>
      <a:lstStyle/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7421116_Reflection on learning_AAS_v5" id="{59B7BDFB-57AB-4529-979B-198FE99CC53E}" vid="{8B6E8B8A-CD93-411A-90DE-1F9807F38B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CF1D2AC-2735-457E-B639-07E13F9A629B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16c05727-aa75-4e4a-9b5f-8a80a1165891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12AB9FA-5EE8-4111-B873-E09ACA2BC39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8699A2-1304-4DB0-887E-96D5B04746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Reflection on learning </Template>
  <TotalTime>0</TotalTime>
  <Words>1011</Words>
  <Application>Microsoft Office PowerPoint</Application>
  <PresentationFormat>Widescreen</PresentationFormat>
  <Paragraphs>123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Segoe UI</vt:lpstr>
      <vt:lpstr>Trebuchet MS</vt:lpstr>
      <vt:lpstr>Wingdings</vt:lpstr>
      <vt:lpstr>Berlin</vt:lpstr>
      <vt:lpstr>Every day getting better in every way…together!</vt:lpstr>
      <vt:lpstr>Curriculum Story So Far…</vt:lpstr>
      <vt:lpstr>What is Vertical Group Teaching?</vt:lpstr>
      <vt:lpstr>The GTS Way – Stages of Learning</vt:lpstr>
      <vt:lpstr>GTS Curriculum: History Key Stage 1</vt:lpstr>
      <vt:lpstr>KS1 History - National Curriculum Objectives</vt:lpstr>
      <vt:lpstr>KS1 History – The Revolutionary Victorians (Year 1 and Year 2)</vt:lpstr>
      <vt:lpstr>KS1 History – The Revolutionary Victorians</vt:lpstr>
      <vt:lpstr>KS1 History – The Revolutionary Victorians</vt:lpstr>
      <vt:lpstr>KS1 History – The Revolutionary Victorians</vt:lpstr>
      <vt:lpstr>PowerPoint Presentation</vt:lpstr>
      <vt:lpstr>PowerPoint Presentation</vt:lpstr>
      <vt:lpstr>PowerPoint Presentation</vt:lpstr>
      <vt:lpstr>Cross Curricular Links</vt:lpstr>
      <vt:lpstr>GTS Spiral Curriculum</vt:lpstr>
      <vt:lpstr>GTS Spiral Curriculum</vt:lpstr>
      <vt:lpstr>Work in progress…</vt:lpstr>
      <vt:lpstr>PowerPoint Presentation</vt:lpstr>
      <vt:lpstr>Thank you for listening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2025-10-08T09:55:42Z</dcterms:created>
  <dcterms:modified xsi:type="dcterms:W3CDTF">2025-10-16T11:26:45Z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