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webp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68" r:id="rId2"/>
    <p:sldId id="385" r:id="rId3"/>
    <p:sldId id="383" r:id="rId4"/>
    <p:sldId id="384" r:id="rId5"/>
    <p:sldId id="357" r:id="rId6"/>
    <p:sldId id="345" r:id="rId7"/>
    <p:sldId id="341" r:id="rId8"/>
    <p:sldId id="335" r:id="rId9"/>
    <p:sldId id="342" r:id="rId10"/>
    <p:sldId id="324" r:id="rId11"/>
    <p:sldId id="328" r:id="rId12"/>
    <p:sldId id="343" r:id="rId13"/>
    <p:sldId id="325" r:id="rId14"/>
    <p:sldId id="333" r:id="rId15"/>
    <p:sldId id="344" r:id="rId16"/>
    <p:sldId id="326" r:id="rId17"/>
    <p:sldId id="373" r:id="rId18"/>
    <p:sldId id="353" r:id="rId19"/>
    <p:sldId id="266" r:id="rId20"/>
    <p:sldId id="377" r:id="rId21"/>
    <p:sldId id="386" r:id="rId22"/>
    <p:sldId id="381" r:id="rId23"/>
    <p:sldId id="378" r:id="rId24"/>
    <p:sldId id="269" r:id="rId25"/>
    <p:sldId id="270" r:id="rId26"/>
    <p:sldId id="37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685F2DF-8175-487F-8C7E-288BE22B1E40}">
          <p14:sldIdLst>
            <p14:sldId id="268"/>
            <p14:sldId id="385"/>
            <p14:sldId id="383"/>
            <p14:sldId id="384"/>
            <p14:sldId id="357"/>
            <p14:sldId id="345"/>
            <p14:sldId id="341"/>
            <p14:sldId id="335"/>
            <p14:sldId id="342"/>
            <p14:sldId id="324"/>
            <p14:sldId id="328"/>
            <p14:sldId id="343"/>
            <p14:sldId id="325"/>
            <p14:sldId id="333"/>
            <p14:sldId id="344"/>
            <p14:sldId id="326"/>
            <p14:sldId id="373"/>
            <p14:sldId id="353"/>
            <p14:sldId id="266"/>
          </p14:sldIdLst>
        </p14:section>
        <p14:section name="Untitled Section" id="{3202516E-90D8-4767-B5F8-9AB46B927700}">
          <p14:sldIdLst>
            <p14:sldId id="377"/>
            <p14:sldId id="386"/>
            <p14:sldId id="381"/>
            <p14:sldId id="378"/>
            <p14:sldId id="269"/>
            <p14:sldId id="270"/>
            <p14:sldId id="3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86972F-B974-4B93-B315-58C87B889B0F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C0925-C2CE-4D47-BDC8-74C488121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460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S" dirty="0"/>
          </a:p>
        </p:txBody>
      </p:sp>
    </p:spTree>
    <p:extLst>
      <p:ext uri="{BB962C8B-B14F-4D97-AF65-F5344CB8AC3E}">
        <p14:creationId xmlns:p14="http://schemas.microsoft.com/office/powerpoint/2010/main" val="209459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S" dirty="0"/>
          </a:p>
        </p:txBody>
      </p:sp>
    </p:spTree>
    <p:extLst>
      <p:ext uri="{BB962C8B-B14F-4D97-AF65-F5344CB8AC3E}">
        <p14:creationId xmlns:p14="http://schemas.microsoft.com/office/powerpoint/2010/main" val="4092984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1-twinkl-originals-key-stage-1/twinkl-educational-publishing-fiction-story-books-story-primary-resources-english-key-stage-1/vinays-vaisakhi-ks1-twinkl-originals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05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417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728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487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499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406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53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27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432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9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266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5371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990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Slid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Rectangle 8">
            <a:hlinkClick r:id="rId3"/>
            <a:extLst>
              <a:ext uri="{FF2B5EF4-FFF2-40B4-BE49-F238E27FC236}">
                <a16:creationId xmlns:a16="http://schemas.microsoft.com/office/drawing/2014/main" id="{40DFD71F-7B64-AAF6-A7BD-2DEE7898E39A}"/>
              </a:ext>
            </a:extLst>
          </p:cNvPr>
          <p:cNvSpPr/>
          <p:nvPr userDrawn="1"/>
        </p:nvSpPr>
        <p:spPr>
          <a:xfrm>
            <a:off x="8537712" y="6649277"/>
            <a:ext cx="606288" cy="208723"/>
          </a:xfrm>
          <a:prstGeom prst="rect">
            <a:avLst/>
          </a:prstGeom>
          <a:solidFill>
            <a:srgbClr val="18A0DB">
              <a:alpha val="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616117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C97A8-F6BC-4798-81AF-B4924EECBE63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CEDE1-4254-40B4-AF81-227D746EF6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40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hyperlink" Target="https://creativecommons.org/licenses/by/2.0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flickr.com/photos/hisgett/" TargetMode="External"/><Relationship Id="rId5" Type="http://schemas.openxmlformats.org/officeDocument/2006/relationships/hyperlink" Target="https://www.flickr.com/photos/hisgett/3194488146/" TargetMode="Externa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creativecommons.org/licenses/by/2.0/" TargetMode="External"/><Relationship Id="rId5" Type="http://schemas.openxmlformats.org/officeDocument/2006/relationships/hyperlink" Target="https://www.flickr.com/photos/hisgett/" TargetMode="External"/><Relationship Id="rId4" Type="http://schemas.openxmlformats.org/officeDocument/2006/relationships/hyperlink" Target="https://www.flickr.com/photos/hisgett/3194488146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ebp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asastro/51458512321/in/photolist-5NZn6B-omatWa-4EoQuS-beVbCe-7HfVdw-sRRkY-bNtHcX-o2UDUw-ojdeJj-7Hc1AV-7HfVhu-2mpidgT-2mpdkVX-HnRVY8-7Hc1wn-7Hc1rB-2mph58V-2mpdjVF-uYjY7-awJbwg-2mph5Mk-sRRid-8gGcui-uYq7Z-2mpdjFc-2mph68k-2mpezNr-2mp9oWW-2mpidrN-EbSJfW-ZYgdFK-22jVsFk-EbT3Wy-2mpdk2s-2mp9oM7-2mpeA7h-2mpeA1q-xH1bBE-22jFz7p-HTnUjE-sRRmd-2mpicvp-EbT7i3-7iwoSR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8.jpeg"/><Relationship Id="rId5" Type="http://schemas.openxmlformats.org/officeDocument/2006/relationships/hyperlink" Target="https://creativecommons.org/licenses/by/2.0/" TargetMode="External"/><Relationship Id="rId4" Type="http://schemas.openxmlformats.org/officeDocument/2006/relationships/hyperlink" Target="https://www.flickr.com/photos/sasastro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azwegers/6254935891/in/photolist-5NZn6B-omatWa-4EoQuS-beVbCe-7HfVdw-sRRkY-bNtHcX-o2UDUw-ojdeJj-7Hc1AV-7HfVhu-2mpidgT-2mpdkVX-HnRVY8-7Hc1wn-7Hc1rB-2mph58V-2mpdjVF-uYjY7-awJbwg-2mph5Mk-sRRid-8gGcui-uYq7Z-2mpdjFc-2mph68k-2mpezNr-2mp9oWW-2mpidrN-EbSJfW-ZYgdFK-22jVsFk-EbT3Wy-2mpdk2s-2mp9oM7-2mpeA7h-2mpeA1q-xH1bBE-22jFz7p-HTnUjE-sRRmd-2mpicvp-EbT7i3-7iwoSR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9.jpeg"/><Relationship Id="rId5" Type="http://schemas.openxmlformats.org/officeDocument/2006/relationships/hyperlink" Target="https://creativecommons.org/licenses/by/2.0/" TargetMode="External"/><Relationship Id="rId4" Type="http://schemas.openxmlformats.org/officeDocument/2006/relationships/hyperlink" Target="https://www.flickr.com/photos/azwegers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asastro/51458757473/in/photolist-5NZn6B-omatWa-4EoQuS-beVbCe-7HfVdw-sRRkY-bNtHcX-o2UDUw-ojdeJj-7Hc1AV-7HfVhu-2mpidgT-2mpdkVX-HnRVY8-7Hc1wn-7Hc1rB-2mph58V-2mpdjVF-uYjY7-awJbwg-2mph5Mk-sRRid-8gGcui-uYq7Z-2mpdjFc-2mph68k-2mpezNr-2mp9oWW-2mpidrN-EbSJfW-ZYgdFK-22jVsFk-EbT3Wy-2mpdk2s-2mp9oM7-2mpeA7h-2mpeA1q-xH1bBE-22jFz7p-HTnUjE-sRRmd-2mpicvp-EbT7i3-7iwoSR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0.jpeg"/><Relationship Id="rId5" Type="http://schemas.openxmlformats.org/officeDocument/2006/relationships/hyperlink" Target="https://creativecommons.org/licenses/by/2.0/" TargetMode="External"/><Relationship Id="rId4" Type="http://schemas.openxmlformats.org/officeDocument/2006/relationships/hyperlink" Target="https://www.flickr.com/photos/sasastro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01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ikh | Sacred Sites">
            <a:extLst>
              <a:ext uri="{FF2B5EF4-FFF2-40B4-BE49-F238E27FC236}">
                <a16:creationId xmlns:a16="http://schemas.microsoft.com/office/drawing/2014/main" id="{A533E025-CAA5-4A2A-BF67-DD45DAD2D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129" y="1779954"/>
            <a:ext cx="3625271" cy="447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748676-1333-4A2C-8E6C-C15EC007E68B}"/>
              </a:ext>
            </a:extLst>
          </p:cNvPr>
          <p:cNvSpPr txBox="1"/>
          <p:nvPr/>
        </p:nvSpPr>
        <p:spPr>
          <a:xfrm>
            <a:off x="2068830" y="354330"/>
            <a:ext cx="34061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Symbol of Sikhism</a:t>
            </a:r>
          </a:p>
        </p:txBody>
      </p:sp>
    </p:spTree>
    <p:extLst>
      <p:ext uri="{BB962C8B-B14F-4D97-AF65-F5344CB8AC3E}">
        <p14:creationId xmlns:p14="http://schemas.microsoft.com/office/powerpoint/2010/main" val="333259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528CDE-9E05-BCA8-848F-FB933368FEC8}"/>
              </a:ext>
            </a:extLst>
          </p:cNvPr>
          <p:cNvSpPr txBox="1"/>
          <p:nvPr/>
        </p:nvSpPr>
        <p:spPr>
          <a:xfrm>
            <a:off x="397974" y="3502772"/>
            <a:ext cx="5995851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What do Sikhs believe?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Sikhs believe in one God who guides and protects them. They believe everyone is equal before God. They believe the way to do this is: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Keep God in your heart and mind at all times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Live honestly and work hard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Treat everyone equally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Be generous to those less fortunate than you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41414"/>
                </a:solidFill>
                <a:effectLst/>
                <a:latin typeface="ReithSans"/>
              </a:rPr>
              <a:t>Serve others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E606E6-5AC2-BF9A-463E-D6E0A7DA2E6D}"/>
              </a:ext>
            </a:extLst>
          </p:cNvPr>
          <p:cNvSpPr txBox="1"/>
          <p:nvPr/>
        </p:nvSpPr>
        <p:spPr>
          <a:xfrm>
            <a:off x="730629" y="1391155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FF0000"/>
                </a:solidFill>
                <a:effectLst/>
                <a:latin typeface="ReithSans"/>
              </a:rPr>
              <a:t>Sikhism was founded by Guru Nanak around </a:t>
            </a:r>
            <a:r>
              <a:rPr lang="en-US" b="1" i="0" dirty="0">
                <a:solidFill>
                  <a:srgbClr val="FF0000"/>
                </a:solidFill>
                <a:effectLst/>
                <a:latin typeface="ReithSans"/>
              </a:rPr>
              <a:t>500 years ago</a:t>
            </a:r>
            <a:r>
              <a:rPr lang="en-US" b="0" i="0" dirty="0">
                <a:solidFill>
                  <a:srgbClr val="FF0000"/>
                </a:solidFill>
                <a:effectLst/>
                <a:latin typeface="ReithSans"/>
              </a:rPr>
              <a:t> in a place called the </a:t>
            </a:r>
            <a:r>
              <a:rPr lang="en-US" b="1" i="0" dirty="0">
                <a:solidFill>
                  <a:srgbClr val="FF0000"/>
                </a:solidFill>
                <a:effectLst/>
                <a:latin typeface="ReithSans"/>
              </a:rPr>
              <a:t>Punjab</a:t>
            </a:r>
            <a:r>
              <a:rPr lang="en-US" b="0" i="0" dirty="0">
                <a:solidFill>
                  <a:srgbClr val="FF0000"/>
                </a:solidFill>
                <a:effectLst/>
                <a:latin typeface="ReithSans"/>
              </a:rPr>
              <a:t>. This is an area which spans part of India and Pakistan in South Asia today.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052" name="Picture 4" descr="BOSTON GURUDWARA - NISHAN SAHIB">
            <a:extLst>
              <a:ext uri="{FF2B5EF4-FFF2-40B4-BE49-F238E27FC236}">
                <a16:creationId xmlns:a16="http://schemas.microsoft.com/office/drawing/2014/main" id="{348B94E5-9336-52FE-C9C3-658BF901B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927" y="4051845"/>
            <a:ext cx="2005149" cy="267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as Guru Nanak real? – ouestny.com">
            <a:extLst>
              <a:ext uri="{FF2B5EF4-FFF2-40B4-BE49-F238E27FC236}">
                <a16:creationId xmlns:a16="http://schemas.microsoft.com/office/drawing/2014/main" id="{10739313-FF95-96CD-E261-30A7B75B8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269" y="1072899"/>
            <a:ext cx="2400102" cy="267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5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en Sikh Gurus - SikhiWiki, free Sikh encyclopedia.">
            <a:extLst>
              <a:ext uri="{FF2B5EF4-FFF2-40B4-BE49-F238E27FC236}">
                <a16:creationId xmlns:a16="http://schemas.microsoft.com/office/drawing/2014/main" id="{E631834F-0E84-80E0-B47F-BD9C6B3F5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842963"/>
            <a:ext cx="3667125" cy="517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214164-F858-2D6A-B73B-A9668ADEB48D}"/>
              </a:ext>
            </a:extLst>
          </p:cNvPr>
          <p:cNvSpPr txBox="1"/>
          <p:nvPr/>
        </p:nvSpPr>
        <p:spPr>
          <a:xfrm>
            <a:off x="635726" y="1280160"/>
            <a:ext cx="14456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Sikhs believe in 10 Guru’s </a:t>
            </a:r>
          </a:p>
        </p:txBody>
      </p:sp>
    </p:spTree>
    <p:extLst>
      <p:ext uri="{BB962C8B-B14F-4D97-AF65-F5344CB8AC3E}">
        <p14:creationId xmlns:p14="http://schemas.microsoft.com/office/powerpoint/2010/main" val="96526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55E93B7-82BF-4675-AE89-AC115401A1E4}"/>
              </a:ext>
            </a:extLst>
          </p:cNvPr>
          <p:cNvSpPr/>
          <p:nvPr/>
        </p:nvSpPr>
        <p:spPr>
          <a:xfrm>
            <a:off x="115762" y="1321274"/>
            <a:ext cx="8784824" cy="131574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405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Punj Kakkars (5 Ks)</a:t>
            </a:r>
          </a:p>
          <a:p>
            <a:pPr algn="ctr"/>
            <a:r>
              <a:rPr lang="en-US" sz="4050" b="1" u="sng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This is their names and what they are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0D72C0-AF5D-462C-868C-609015C7ACB2}"/>
              </a:ext>
            </a:extLst>
          </p:cNvPr>
          <p:cNvSpPr txBox="1"/>
          <p:nvPr/>
        </p:nvSpPr>
        <p:spPr>
          <a:xfrm>
            <a:off x="1662672" y="4269958"/>
            <a:ext cx="1040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700" b="1" dirty="0"/>
              <a:t>1) Kes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DE29C7-1915-477A-991C-D357BFB9AD41}"/>
              </a:ext>
            </a:extLst>
          </p:cNvPr>
          <p:cNvSpPr txBox="1"/>
          <p:nvPr/>
        </p:nvSpPr>
        <p:spPr>
          <a:xfrm>
            <a:off x="1365177" y="4656034"/>
            <a:ext cx="1521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Uncut hair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3FF639-E438-4281-8AEC-9987A7B5C230}"/>
              </a:ext>
            </a:extLst>
          </p:cNvPr>
          <p:cNvSpPr txBox="1"/>
          <p:nvPr/>
        </p:nvSpPr>
        <p:spPr>
          <a:xfrm>
            <a:off x="3677695" y="2904662"/>
            <a:ext cx="1698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Iron bangle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6B8354-5FB0-497E-A11F-0C22D2E6EEDE}"/>
              </a:ext>
            </a:extLst>
          </p:cNvPr>
          <p:cNvSpPr txBox="1"/>
          <p:nvPr/>
        </p:nvSpPr>
        <p:spPr>
          <a:xfrm>
            <a:off x="5448865" y="3734990"/>
            <a:ext cx="1736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Small sword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0594A0-9986-490F-9E98-0B6993A37625}"/>
              </a:ext>
            </a:extLst>
          </p:cNvPr>
          <p:cNvSpPr txBox="1"/>
          <p:nvPr/>
        </p:nvSpPr>
        <p:spPr>
          <a:xfrm>
            <a:off x="5532856" y="4625607"/>
            <a:ext cx="1914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Cotton shorts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2D5E97-A7D0-40AA-9CED-630DF5FF47CB}"/>
              </a:ext>
            </a:extLst>
          </p:cNvPr>
          <p:cNvSpPr txBox="1"/>
          <p:nvPr/>
        </p:nvSpPr>
        <p:spPr>
          <a:xfrm>
            <a:off x="1578990" y="3471649"/>
            <a:ext cx="2043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Wooden comb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E1D003-515A-4C15-91F7-5AC333E11351}"/>
              </a:ext>
            </a:extLst>
          </p:cNvPr>
          <p:cNvSpPr txBox="1"/>
          <p:nvPr/>
        </p:nvSpPr>
        <p:spPr>
          <a:xfrm>
            <a:off x="5070924" y="3351817"/>
            <a:ext cx="148630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700" b="1" dirty="0"/>
              <a:t>4) Kirpan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FD9029-5C43-468E-928A-ABDEFC91D12B}"/>
              </a:ext>
            </a:extLst>
          </p:cNvPr>
          <p:cNvSpPr txBox="1"/>
          <p:nvPr/>
        </p:nvSpPr>
        <p:spPr>
          <a:xfrm>
            <a:off x="3691506" y="2569585"/>
            <a:ext cx="118891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700" b="1" dirty="0"/>
              <a:t>3) Kara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84D690-3D80-495B-AE1B-DAA0195714CF}"/>
              </a:ext>
            </a:extLst>
          </p:cNvPr>
          <p:cNvSpPr txBox="1"/>
          <p:nvPr/>
        </p:nvSpPr>
        <p:spPr>
          <a:xfrm>
            <a:off x="1913300" y="3111978"/>
            <a:ext cx="141667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700" b="1" dirty="0"/>
              <a:t>2) Kanga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13D961-B380-4ACB-818C-FFDC72429FFC}"/>
              </a:ext>
            </a:extLst>
          </p:cNvPr>
          <p:cNvSpPr txBox="1"/>
          <p:nvPr/>
        </p:nvSpPr>
        <p:spPr>
          <a:xfrm>
            <a:off x="5470192" y="4219071"/>
            <a:ext cx="169386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700" b="1" dirty="0"/>
              <a:t>5) Kachera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DAB4F5C-251B-4260-A399-2211245914C4}"/>
              </a:ext>
            </a:extLst>
          </p:cNvPr>
          <p:cNvSpPr/>
          <p:nvPr/>
        </p:nvSpPr>
        <p:spPr>
          <a:xfrm>
            <a:off x="243414" y="0"/>
            <a:ext cx="661001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are the 5Ks?</a:t>
            </a:r>
          </a:p>
        </p:txBody>
      </p:sp>
      <p:pic>
        <p:nvPicPr>
          <p:cNvPr id="1026" name="Picture 2" descr="hand-clipart-hand-clipart-1.jpg - Zio Ciro - Forni a Legna ...">
            <a:extLst>
              <a:ext uri="{FF2B5EF4-FFF2-40B4-BE49-F238E27FC236}">
                <a16:creationId xmlns:a16="http://schemas.microsoft.com/office/drawing/2014/main" id="{047C7AE5-8ABA-438B-A230-93808918F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242" y="3552375"/>
            <a:ext cx="2649950" cy="340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85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shot 2024-04-05 at 13.07.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45" y="160276"/>
            <a:ext cx="4451015" cy="63137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03780" y="287741"/>
            <a:ext cx="382990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Kesh is uncut hair kept natural the way God wanted it to be and not cut, permed, </a:t>
            </a:r>
            <a:r>
              <a:rPr lang="en-US" sz="4400" dirty="0" err="1"/>
              <a:t>coloured</a:t>
            </a:r>
            <a:r>
              <a:rPr lang="en-US" sz="4400" dirty="0"/>
              <a:t> or trimmed in any way!</a:t>
            </a:r>
          </a:p>
        </p:txBody>
      </p:sp>
    </p:spTree>
    <p:extLst>
      <p:ext uri="{BB962C8B-B14F-4D97-AF65-F5344CB8AC3E}">
        <p14:creationId xmlns:p14="http://schemas.microsoft.com/office/powerpoint/2010/main" val="40637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7836BDA-8B34-4291-81D8-EFFC08E886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2" r="35817" b="24805"/>
          <a:stretch/>
        </p:blipFill>
        <p:spPr>
          <a:xfrm>
            <a:off x="2331988" y="1606453"/>
            <a:ext cx="4480021" cy="4480021"/>
          </a:xfrm>
          <a:prstGeom prst="ellipse">
            <a:avLst/>
          </a:prstGeom>
          <a:ln w="38100">
            <a:solidFill>
              <a:schemeClr val="accent2"/>
            </a:solidFill>
          </a:ln>
        </p:spPr>
      </p:pic>
      <p:sp>
        <p:nvSpPr>
          <p:cNvPr id="11" name="Title 20">
            <a:extLst>
              <a:ext uri="{FF2B5EF4-FFF2-40B4-BE49-F238E27FC236}">
                <a16:creationId xmlns:a16="http://schemas.microsoft.com/office/drawing/2014/main" id="{5A393720-B5A2-4EBA-9A21-6AE7789ABA7B}"/>
              </a:ext>
            </a:extLst>
          </p:cNvPr>
          <p:cNvSpPr txBox="1">
            <a:spLocks/>
          </p:cNvSpPr>
          <p:nvPr/>
        </p:nvSpPr>
        <p:spPr>
          <a:xfrm>
            <a:off x="700084" y="5577936"/>
            <a:ext cx="7743830" cy="816910"/>
          </a:xfrm>
          <a:prstGeom prst="roundRect">
            <a:avLst>
              <a:gd name="adj" fmla="val 9641"/>
            </a:avLst>
          </a:prstGeom>
          <a:solidFill>
            <a:srgbClr val="EB8634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en-US" sz="1800" dirty="0">
                <a:solidFill>
                  <a:schemeClr val="tx1"/>
                </a:solidFill>
              </a:rPr>
              <a:t>Kangha</a:t>
            </a:r>
          </a:p>
          <a:p>
            <a:pPr>
              <a:lnSpc>
                <a:spcPct val="100000"/>
              </a:lnSpc>
            </a:pPr>
            <a:r>
              <a:rPr lang="en-US" altLang="en-US" sz="1800" b="0" dirty="0">
                <a:solidFill>
                  <a:schemeClr val="tx1"/>
                </a:solidFill>
              </a:rPr>
              <a:t>This is a small comb worn in a Sikh’s hair.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2F9C19-EB81-454E-842C-ECF54CE34C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60" b="6379"/>
          <a:stretch/>
        </p:blipFill>
        <p:spPr>
          <a:xfrm>
            <a:off x="2286015" y="1874519"/>
            <a:ext cx="4525994" cy="3589117"/>
          </a:xfrm>
          <a:prstGeom prst="rect">
            <a:avLst/>
          </a:prstGeom>
          <a:ln>
            <a:noFill/>
          </a:ln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D3CAA053-50D8-4DA3-A6B2-BF4FCBB6FB8B}"/>
              </a:ext>
            </a:extLst>
          </p:cNvPr>
          <p:cNvSpPr txBox="1">
            <a:spLocks/>
          </p:cNvSpPr>
          <p:nvPr/>
        </p:nvSpPr>
        <p:spPr>
          <a:xfrm>
            <a:off x="461962" y="463550"/>
            <a:ext cx="8220075" cy="995363"/>
          </a:xfrm>
          <a:prstGeom prst="roundRect">
            <a:avLst>
              <a:gd name="adj" fmla="val 9641"/>
            </a:avLst>
          </a:prstGeom>
          <a:solidFill>
            <a:srgbClr val="FFFFFF">
              <a:alpha val="85098"/>
            </a:srgb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US" dirty="0">
                <a:latin typeface="+mn-lt"/>
              </a:rPr>
              <a:t>What do Sikhs Believe?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41591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shot 2024-04-05 at 13.06.5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80" y="1204938"/>
            <a:ext cx="3882173" cy="55509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BE60B9-C4C0-4959-804A-DBCB37AD03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t="50326" r="74805" b="29232"/>
          <a:stretch/>
        </p:blipFill>
        <p:spPr>
          <a:xfrm>
            <a:off x="6941611" y="0"/>
            <a:ext cx="2202389" cy="1565783"/>
          </a:xfrm>
          <a:prstGeom prst="rect">
            <a:avLst/>
          </a:prstGeom>
        </p:spPr>
      </p:pic>
      <p:pic>
        <p:nvPicPr>
          <p:cNvPr id="9" name="Picture 2" descr="May be an image of text that says 'The SIKH 5 5cks Kes- uncut hair covered with Turban/head covering Kara- iron bangle that reminds Sikhs to do good and remember God in their actions Kanga- wooden comb used twice a day to comb hair Kirpan- small sword worn at all times as a reminder to stand up against oppr oppression Kashera- underwear that represents modesty and self restraint to live a pure and honest life'">
            <a:extLst>
              <a:ext uri="{FF2B5EF4-FFF2-40B4-BE49-F238E27FC236}">
                <a16:creationId xmlns:a16="http://schemas.microsoft.com/office/drawing/2014/main" id="{0FBD50CF-9C94-4080-85D7-E76AEE82E3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45" t="34515" r="2802" b="38660"/>
          <a:stretch/>
        </p:blipFill>
        <p:spPr bwMode="auto">
          <a:xfrm>
            <a:off x="6029215" y="4545287"/>
            <a:ext cx="3008442" cy="217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118114" y="1430163"/>
            <a:ext cx="49195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800" dirty="0"/>
              <a:t>It is supposed to be kept in the Kes </a:t>
            </a:r>
            <a:r>
              <a:rPr lang="en-US" sz="2800" b="1" dirty="0"/>
              <a:t>at all times</a:t>
            </a:r>
            <a:r>
              <a:rPr lang="en-US" sz="2800" dirty="0"/>
              <a:t>. </a:t>
            </a:r>
          </a:p>
          <a:p>
            <a:endParaRPr lang="en-US" sz="2800" dirty="0"/>
          </a:p>
          <a:p>
            <a:pPr marL="342900" indent="-342900">
              <a:buFont typeface="Arial"/>
              <a:buChar char="•"/>
            </a:pPr>
            <a:r>
              <a:rPr lang="en-US" sz="2800" dirty="0"/>
              <a:t>Kanga helps to keep the Kes neat and tidy.</a:t>
            </a:r>
          </a:p>
          <a:p>
            <a:pPr marL="342900" indent="-342900">
              <a:buFont typeface="Arial"/>
              <a:buChar char="•"/>
            </a:pPr>
            <a:endParaRPr lang="en-US" sz="2800" dirty="0"/>
          </a:p>
          <a:p>
            <a:pPr marL="342900" indent="-342900">
              <a:buFont typeface="Arial"/>
              <a:buChar char="•"/>
            </a:pPr>
            <a:r>
              <a:rPr lang="en-US" sz="2800" dirty="0"/>
              <a:t>Kanga helps to comb out bad thoughts.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285" y="135619"/>
            <a:ext cx="89837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u="sng" dirty="0"/>
              <a:t>Why wear a kanga?</a:t>
            </a:r>
          </a:p>
        </p:txBody>
      </p:sp>
    </p:spTree>
    <p:extLst>
      <p:ext uri="{BB962C8B-B14F-4D97-AF65-F5344CB8AC3E}">
        <p14:creationId xmlns:p14="http://schemas.microsoft.com/office/powerpoint/2010/main" val="384495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C9F5569-1E6B-453D-8BF7-90457DBF67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2" r="34994" b="23812"/>
          <a:stretch/>
        </p:blipFill>
        <p:spPr>
          <a:xfrm>
            <a:off x="2331988" y="1606453"/>
            <a:ext cx="4480021" cy="4480021"/>
          </a:xfrm>
          <a:prstGeom prst="ellipse">
            <a:avLst/>
          </a:prstGeom>
          <a:ln w="38100">
            <a:solidFill>
              <a:schemeClr val="accent2"/>
            </a:solidFill>
          </a:ln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F33512D6-6C66-467E-B322-E2DB626D927A}"/>
              </a:ext>
            </a:extLst>
          </p:cNvPr>
          <p:cNvSpPr txBox="1">
            <a:spLocks/>
          </p:cNvSpPr>
          <p:nvPr/>
        </p:nvSpPr>
        <p:spPr>
          <a:xfrm>
            <a:off x="700084" y="5600796"/>
            <a:ext cx="7743830" cy="816910"/>
          </a:xfrm>
          <a:prstGeom prst="roundRect">
            <a:avLst>
              <a:gd name="adj" fmla="val 9641"/>
            </a:avLst>
          </a:prstGeom>
          <a:solidFill>
            <a:srgbClr val="EB8634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en-US" sz="1800" dirty="0">
                <a:solidFill>
                  <a:schemeClr val="tx1"/>
                </a:solidFill>
              </a:rPr>
              <a:t>Kara</a:t>
            </a:r>
          </a:p>
          <a:p>
            <a:pPr>
              <a:lnSpc>
                <a:spcPct val="100000"/>
              </a:lnSpc>
            </a:pPr>
            <a:r>
              <a:rPr lang="en-US" altLang="en-US" sz="1800" b="0" dirty="0">
                <a:solidFill>
                  <a:schemeClr val="tx1"/>
                </a:solidFill>
              </a:rPr>
              <a:t>Sikhs wear a bangle to show they belong to the Sikh faith.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93FCCB-C7EE-41A6-A4DA-2D7A3FB30A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660" y="2124387"/>
            <a:ext cx="3672676" cy="3444152"/>
          </a:xfrm>
          <a:prstGeom prst="rect">
            <a:avLst/>
          </a:prstGeom>
        </p:spPr>
      </p:pic>
      <p:sp>
        <p:nvSpPr>
          <p:cNvPr id="15" name="Title">
            <a:extLst>
              <a:ext uri="{FF2B5EF4-FFF2-40B4-BE49-F238E27FC236}">
                <a16:creationId xmlns:a16="http://schemas.microsoft.com/office/drawing/2014/main" id="{B3E42862-155D-45E6-A0D2-8B830DF284E9}"/>
              </a:ext>
            </a:extLst>
          </p:cNvPr>
          <p:cNvSpPr txBox="1">
            <a:spLocks/>
          </p:cNvSpPr>
          <p:nvPr/>
        </p:nvSpPr>
        <p:spPr>
          <a:xfrm>
            <a:off x="461962" y="463550"/>
            <a:ext cx="8220075" cy="995363"/>
          </a:xfrm>
          <a:prstGeom prst="roundRect">
            <a:avLst>
              <a:gd name="adj" fmla="val 9641"/>
            </a:avLst>
          </a:prstGeom>
          <a:solidFill>
            <a:srgbClr val="FFFFFF">
              <a:alpha val="85098"/>
            </a:srgb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US" dirty="0">
                <a:latin typeface="+mn-lt"/>
              </a:rPr>
              <a:t>What do Sikhs Believe?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412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shot 2024-04-05 at 13.07.0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69" y="221920"/>
            <a:ext cx="3833596" cy="62877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3BE60B9-C4C0-4959-804A-DBCB37AD03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424" t="52252" r="59975" b="30228"/>
          <a:stretch/>
        </p:blipFill>
        <p:spPr>
          <a:xfrm>
            <a:off x="6590821" y="-134224"/>
            <a:ext cx="2330310" cy="1568682"/>
          </a:xfrm>
          <a:prstGeom prst="rect">
            <a:avLst/>
          </a:prstGeom>
        </p:spPr>
      </p:pic>
      <p:pic>
        <p:nvPicPr>
          <p:cNvPr id="2" name="Picture 1" descr="CoverFinal.pdf">
            <a:extLst>
              <a:ext uri="{FF2B5EF4-FFF2-40B4-BE49-F238E27FC236}">
                <a16:creationId xmlns:a16="http://schemas.microsoft.com/office/drawing/2014/main" id="{D13451E4-8175-048C-EFB8-E9538B6AE7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85"/>
          <a:stretch/>
        </p:blipFill>
        <p:spPr>
          <a:xfrm>
            <a:off x="4215210" y="2208205"/>
            <a:ext cx="3928545" cy="37248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DC6A3D-F761-2E11-FD7F-28619F90BC85}"/>
              </a:ext>
            </a:extLst>
          </p:cNvPr>
          <p:cNvSpPr txBox="1"/>
          <p:nvPr/>
        </p:nvSpPr>
        <p:spPr>
          <a:xfrm>
            <a:off x="4142775" y="5555599"/>
            <a:ext cx="47715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/>
          </a:p>
          <a:p>
            <a:r>
              <a:rPr lang="en-US" sz="2800" dirty="0"/>
              <a:t>Can you show me your kara?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3D7BC8-12AE-4A3A-A887-67CB3C85D63E}"/>
              </a:ext>
            </a:extLst>
          </p:cNvPr>
          <p:cNvSpPr txBox="1"/>
          <p:nvPr/>
        </p:nvSpPr>
        <p:spPr>
          <a:xfrm>
            <a:off x="4142775" y="880147"/>
            <a:ext cx="47715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/>
          </a:p>
          <a:p>
            <a:r>
              <a:rPr lang="en-US" sz="2800" dirty="0"/>
              <a:t>There is a new book out about </a:t>
            </a:r>
          </a:p>
          <a:p>
            <a:r>
              <a:rPr lang="en-US" sz="2800" dirty="0"/>
              <a:t>the Kara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02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reenshot 2024-04-05 at 13.36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4367"/>
            <a:ext cx="9095014" cy="220360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9604" y="246580"/>
            <a:ext cx="82362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u="sng" dirty="0"/>
              <a:t>Why wear a kara?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5663" y="3562315"/>
            <a:ext cx="3295685" cy="3295685"/>
          </a:xfrm>
          <a:prstGeom prst="rect">
            <a:avLst/>
          </a:prstGeom>
        </p:spPr>
      </p:pic>
      <p:pic>
        <p:nvPicPr>
          <p:cNvPr id="11" name="Picture 10" descr="Screenshot 2024-04-05 at 13.34.15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12" b="1"/>
          <a:stretch/>
        </p:blipFill>
        <p:spPr>
          <a:xfrm>
            <a:off x="-765352" y="4202884"/>
            <a:ext cx="6340798" cy="20559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BE60B9-C4C0-4959-804A-DBCB37AD030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4" t="52252" r="59975" b="30228"/>
          <a:stretch/>
        </p:blipFill>
        <p:spPr>
          <a:xfrm>
            <a:off x="6707347" y="0"/>
            <a:ext cx="2330310" cy="14055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0EA874F-15B2-4B6A-A303-7498587ABFD6}"/>
              </a:ext>
            </a:extLst>
          </p:cNvPr>
          <p:cNvSpPr/>
          <p:nvPr/>
        </p:nvSpPr>
        <p:spPr>
          <a:xfrm>
            <a:off x="2164360" y="1793597"/>
            <a:ext cx="1065401" cy="4530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iron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31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9DA182B-F1E3-465B-B601-E884732E3E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0" r="35595" b="24545"/>
          <a:stretch/>
        </p:blipFill>
        <p:spPr>
          <a:xfrm>
            <a:off x="2331988" y="1606453"/>
            <a:ext cx="4480021" cy="4480021"/>
          </a:xfrm>
          <a:prstGeom prst="ellipse">
            <a:avLst/>
          </a:prstGeom>
          <a:ln w="38100">
            <a:solidFill>
              <a:schemeClr val="accent2"/>
            </a:solidFill>
          </a:ln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6DCC051A-F2C4-4D51-9307-D41F45928D75}"/>
              </a:ext>
            </a:extLst>
          </p:cNvPr>
          <p:cNvSpPr txBox="1">
            <a:spLocks/>
          </p:cNvSpPr>
          <p:nvPr/>
        </p:nvSpPr>
        <p:spPr>
          <a:xfrm>
            <a:off x="700084" y="5431400"/>
            <a:ext cx="7743830" cy="1109983"/>
          </a:xfrm>
          <a:prstGeom prst="roundRect">
            <a:avLst>
              <a:gd name="adj" fmla="val 9641"/>
            </a:avLst>
          </a:prstGeom>
          <a:solidFill>
            <a:srgbClr val="EB8634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en-US" sz="1800" dirty="0">
                <a:solidFill>
                  <a:schemeClr val="tx1"/>
                </a:solidFill>
              </a:rPr>
              <a:t>Kirpan</a:t>
            </a:r>
          </a:p>
          <a:p>
            <a:pPr>
              <a:lnSpc>
                <a:spcPct val="100000"/>
              </a:lnSpc>
            </a:pPr>
            <a:r>
              <a:rPr lang="en-US" altLang="en-US" sz="1800" b="0" dirty="0">
                <a:solidFill>
                  <a:schemeClr val="tx1"/>
                </a:solidFill>
              </a:rPr>
              <a:t>Sikhs wear this over or under their clothes to show that all Sikhs protect each other.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5168DB8-376D-40A8-8F9A-58E2648B18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78" y="1711254"/>
            <a:ext cx="6310040" cy="3561176"/>
          </a:xfrm>
          <a:prstGeom prst="rect">
            <a:avLst/>
          </a:prstGeom>
        </p:spPr>
      </p:pic>
      <p:sp>
        <p:nvSpPr>
          <p:cNvPr id="15" name="Title">
            <a:extLst>
              <a:ext uri="{FF2B5EF4-FFF2-40B4-BE49-F238E27FC236}">
                <a16:creationId xmlns:a16="http://schemas.microsoft.com/office/drawing/2014/main" id="{C0E741CB-8740-4230-9BA6-E75DA460290B}"/>
              </a:ext>
            </a:extLst>
          </p:cNvPr>
          <p:cNvSpPr txBox="1">
            <a:spLocks/>
          </p:cNvSpPr>
          <p:nvPr/>
        </p:nvSpPr>
        <p:spPr>
          <a:xfrm>
            <a:off x="461962" y="463550"/>
            <a:ext cx="8220075" cy="995363"/>
          </a:xfrm>
          <a:prstGeom prst="roundRect">
            <a:avLst>
              <a:gd name="adj" fmla="val 9641"/>
            </a:avLst>
          </a:prstGeom>
          <a:solidFill>
            <a:srgbClr val="FFFFFF">
              <a:alpha val="85098"/>
            </a:srgb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US" dirty="0">
                <a:latin typeface="+mn-lt"/>
              </a:rPr>
              <a:t>What do Sikhs Believe?</a:t>
            </a:r>
            <a:endParaRPr lang="en-GB" dirty="0">
              <a:latin typeface="+mn-lt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837DE13-D624-46BD-82C6-2537C40123E3}"/>
              </a:ext>
            </a:extLst>
          </p:cNvPr>
          <p:cNvSpPr/>
          <p:nvPr/>
        </p:nvSpPr>
        <p:spPr>
          <a:xfrm>
            <a:off x="8672508" y="2152293"/>
            <a:ext cx="765810" cy="765810"/>
          </a:xfrm>
          <a:prstGeom prst="ellipse">
            <a:avLst/>
          </a:prstGeom>
          <a:solidFill>
            <a:srgbClr val="3A4D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766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2024-04-05 at 13.06.4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10" y="158678"/>
            <a:ext cx="4524058" cy="64157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BE60B9-C4C0-4959-804A-DBCB37AD03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41" t="72664" r="67861" b="8966"/>
          <a:stretch/>
        </p:blipFill>
        <p:spPr>
          <a:xfrm>
            <a:off x="6497741" y="0"/>
            <a:ext cx="2449498" cy="177537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5129148" y="1717953"/>
            <a:ext cx="40148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It represents protecting others and keeping them safe.</a:t>
            </a:r>
          </a:p>
        </p:txBody>
      </p:sp>
      <p:pic>
        <p:nvPicPr>
          <p:cNvPr id="3" name="Picture 2" descr="May be an image of text that says 'The SIKH 5 5cks Kes- uncut hair covered with Turban/head covering Kara- iron bangle that reminds Sikhs to do good and remember God in their actions Kanga- wooden comb used twice a day to comb hair Kirpan- small sword worn at all times as a reminder to stand up against oppr oppression Kashera- underwear that represents modesty and self restraint to live a pure and honest life'">
            <a:extLst>
              <a:ext uri="{FF2B5EF4-FFF2-40B4-BE49-F238E27FC236}">
                <a16:creationId xmlns:a16="http://schemas.microsoft.com/office/drawing/2014/main" id="{EE1F36D2-1490-B059-2119-DF49ECBCE0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" t="57922" r="53709" b="7155"/>
          <a:stretch/>
        </p:blipFill>
        <p:spPr bwMode="auto">
          <a:xfrm>
            <a:off x="5880683" y="3980111"/>
            <a:ext cx="3163073" cy="28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90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 2024-04-05 at 14.01.5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6" y="1072622"/>
            <a:ext cx="6364845" cy="31425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0285" y="135619"/>
            <a:ext cx="89837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u="sng" dirty="0"/>
              <a:t>Why wear a </a:t>
            </a:r>
            <a:r>
              <a:rPr lang="en-US" sz="6000" b="1" u="sng" dirty="0" err="1"/>
              <a:t>kirpan</a:t>
            </a:r>
            <a:r>
              <a:rPr lang="en-US" sz="6000" b="1" u="sng" dirty="0"/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816" y="4215216"/>
            <a:ext cx="4494184" cy="26427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BE60B9-C4C0-4959-804A-DBCB37AD03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841" t="72664" r="67861" b="8966"/>
          <a:stretch/>
        </p:blipFill>
        <p:spPr>
          <a:xfrm>
            <a:off x="6694502" y="0"/>
            <a:ext cx="2449498" cy="177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6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C0F6D2B-2E0E-4025-86BA-622A783444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4" r="36153" b="25200"/>
          <a:stretch/>
        </p:blipFill>
        <p:spPr>
          <a:xfrm>
            <a:off x="2331988" y="1606453"/>
            <a:ext cx="4480021" cy="4480021"/>
          </a:xfrm>
          <a:prstGeom prst="ellipse">
            <a:avLst/>
          </a:prstGeom>
          <a:ln w="38100">
            <a:solidFill>
              <a:schemeClr val="accent2"/>
            </a:solidFill>
          </a:ln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4057D0E4-CC37-4A33-A116-B5DC60AA7811}"/>
              </a:ext>
            </a:extLst>
          </p:cNvPr>
          <p:cNvSpPr txBox="1">
            <a:spLocks/>
          </p:cNvSpPr>
          <p:nvPr/>
        </p:nvSpPr>
        <p:spPr>
          <a:xfrm>
            <a:off x="700084" y="5577936"/>
            <a:ext cx="7743830" cy="816910"/>
          </a:xfrm>
          <a:prstGeom prst="roundRect">
            <a:avLst>
              <a:gd name="adj" fmla="val 9641"/>
            </a:avLst>
          </a:prstGeom>
          <a:solidFill>
            <a:srgbClr val="EB8634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en-US" sz="1800" dirty="0" err="1">
                <a:solidFill>
                  <a:schemeClr val="tx1"/>
                </a:solidFill>
              </a:rPr>
              <a:t>Kachera</a:t>
            </a:r>
            <a:endParaRPr lang="en-US" altLang="en-US" sz="18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US" altLang="en-US" sz="1800" b="0" dirty="0">
                <a:solidFill>
                  <a:schemeClr val="tx1"/>
                </a:solidFill>
              </a:rPr>
              <a:t>This is a white, cotton undergarment worn to show their Sikh faith.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9DA594-A997-4393-A4E3-DA01286643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04" y="2349168"/>
            <a:ext cx="4011662" cy="2994589"/>
          </a:xfrm>
          <a:prstGeom prst="rect">
            <a:avLst/>
          </a:prstGeom>
        </p:spPr>
      </p:pic>
      <p:sp>
        <p:nvSpPr>
          <p:cNvPr id="13" name="Title">
            <a:extLst>
              <a:ext uri="{FF2B5EF4-FFF2-40B4-BE49-F238E27FC236}">
                <a16:creationId xmlns:a16="http://schemas.microsoft.com/office/drawing/2014/main" id="{CB193301-5E54-40AD-A64D-994D45A838ED}"/>
              </a:ext>
            </a:extLst>
          </p:cNvPr>
          <p:cNvSpPr txBox="1">
            <a:spLocks/>
          </p:cNvSpPr>
          <p:nvPr/>
        </p:nvSpPr>
        <p:spPr>
          <a:xfrm>
            <a:off x="461962" y="463550"/>
            <a:ext cx="8220075" cy="995363"/>
          </a:xfrm>
          <a:prstGeom prst="roundRect">
            <a:avLst>
              <a:gd name="adj" fmla="val 9641"/>
            </a:avLst>
          </a:prstGeom>
          <a:solidFill>
            <a:srgbClr val="FFFFFF">
              <a:alpha val="85098"/>
            </a:srgb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US" dirty="0">
                <a:latin typeface="+mn-lt"/>
              </a:rPr>
              <a:t>What do Sikhs Believe?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7258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24-04-05 at 13.06.5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56" y="295896"/>
            <a:ext cx="4491817" cy="63617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BE60B9-C4C0-4959-804A-DBCB37AD03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055" t="29051" r="59322" b="52736"/>
          <a:stretch/>
        </p:blipFill>
        <p:spPr>
          <a:xfrm>
            <a:off x="6348650" y="0"/>
            <a:ext cx="2664348" cy="1713729"/>
          </a:xfrm>
          <a:prstGeom prst="rect">
            <a:avLst/>
          </a:prstGeom>
        </p:spPr>
      </p:pic>
      <p:pic>
        <p:nvPicPr>
          <p:cNvPr id="9" name="Picture 2" descr="May be an image of text that says 'The SIKH 5 5cks Kes- uncut hair covered with Turban/head covering Kara- iron bangle that reminds Sikhs to do good and remember God in their actions Kanga- wooden comb used twice a day to comb hair Kirpan- small sword worn at all times as a reminder to stand up against oppr oppression Kashera- underwear that represents modesty and self restraint to live a pure and honest life'">
            <a:extLst>
              <a:ext uri="{FF2B5EF4-FFF2-40B4-BE49-F238E27FC236}">
                <a16:creationId xmlns:a16="http://schemas.microsoft.com/office/drawing/2014/main" id="{0FBD50CF-9C94-4080-85D7-E76AEE82E3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13" t="61161" r="3417" b="7185"/>
          <a:stretch/>
        </p:blipFill>
        <p:spPr bwMode="auto">
          <a:xfrm>
            <a:off x="5079622" y="3402802"/>
            <a:ext cx="3859398" cy="299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61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ikh Articles – Sedgley Street Gurdwara Sahib">
            <a:extLst>
              <a:ext uri="{FF2B5EF4-FFF2-40B4-BE49-F238E27FC236}">
                <a16:creationId xmlns:a16="http://schemas.microsoft.com/office/drawing/2014/main" id="{89012BAF-BE6F-449D-A7BF-FD05FD239A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11"/>
          <a:stretch/>
        </p:blipFill>
        <p:spPr bwMode="auto">
          <a:xfrm>
            <a:off x="4237113" y="857251"/>
            <a:ext cx="4258101" cy="539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597B0D1-85AA-482D-9DFA-DDFFC70CF9F5}"/>
              </a:ext>
            </a:extLst>
          </p:cNvPr>
          <p:cNvSpPr/>
          <p:nvPr/>
        </p:nvSpPr>
        <p:spPr>
          <a:xfrm>
            <a:off x="-90055" y="2009381"/>
            <a:ext cx="42371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/>
              <a:t>The 5 Ks are like the uniform for Sikhs to wear at all times to be recognised wherever they go</a:t>
            </a:r>
          </a:p>
        </p:txBody>
      </p:sp>
    </p:spTree>
    <p:extLst>
      <p:ext uri="{BB962C8B-B14F-4D97-AF65-F5344CB8AC3E}">
        <p14:creationId xmlns:p14="http://schemas.microsoft.com/office/powerpoint/2010/main" val="406622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EEA5B0-2A54-F5A3-BF36-696025105CB2}"/>
              </a:ext>
            </a:extLst>
          </p:cNvPr>
          <p:cNvSpPr/>
          <p:nvPr/>
        </p:nvSpPr>
        <p:spPr>
          <a:xfrm>
            <a:off x="127133" y="0"/>
            <a:ext cx="840634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Who can wear the 5Ks?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92B5C-8194-1158-61A7-FF4DE8BA93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34" t="20661" r="30761" b="11673"/>
          <a:stretch/>
        </p:blipFill>
        <p:spPr>
          <a:xfrm>
            <a:off x="254615" y="1107996"/>
            <a:ext cx="4075688" cy="58945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CECB25-5B70-33C4-0139-89E195F5EC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04" t="19886" r="62276" b="10030"/>
          <a:stretch/>
        </p:blipFill>
        <p:spPr>
          <a:xfrm>
            <a:off x="4863884" y="1066077"/>
            <a:ext cx="3533404" cy="58945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A94CEC1-75EC-C5AE-118E-A3BA0BA9DA22}"/>
              </a:ext>
            </a:extLst>
          </p:cNvPr>
          <p:cNvSpPr txBox="1"/>
          <p:nvPr/>
        </p:nvSpPr>
        <p:spPr>
          <a:xfrm>
            <a:off x="1837190" y="965383"/>
            <a:ext cx="55816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who</a:t>
            </a:r>
          </a:p>
          <a:p>
            <a:r>
              <a:rPr lang="en-GB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99685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9993A1-304F-447D-9A46-BE30A0CADE2D}"/>
              </a:ext>
            </a:extLst>
          </p:cNvPr>
          <p:cNvSpPr/>
          <p:nvPr/>
        </p:nvSpPr>
        <p:spPr>
          <a:xfrm>
            <a:off x="238306" y="0"/>
            <a:ext cx="835548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wear the 5K’s?</a:t>
            </a:r>
          </a:p>
        </p:txBody>
      </p:sp>
      <p:pic>
        <p:nvPicPr>
          <p:cNvPr id="7170" name="Picture 2" descr="The 5 K's - Watanpunjab : Watanpunjab">
            <a:extLst>
              <a:ext uri="{FF2B5EF4-FFF2-40B4-BE49-F238E27FC236}">
                <a16:creationId xmlns:a16="http://schemas.microsoft.com/office/drawing/2014/main" id="{BB0D3EC5-7988-4123-9185-4DBDB14D3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727" y="1024302"/>
            <a:ext cx="5265159" cy="583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81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Picture 10" descr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39749" y="906819"/>
            <a:ext cx="8064501" cy="5072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26" y="0"/>
                </a:moveTo>
                <a:cubicBezTo>
                  <a:pt x="146" y="0"/>
                  <a:pt x="0" y="232"/>
                  <a:pt x="0" y="519"/>
                </a:cubicBezTo>
                <a:lnTo>
                  <a:pt x="0" y="21081"/>
                </a:lnTo>
                <a:cubicBezTo>
                  <a:pt x="0" y="21368"/>
                  <a:pt x="146" y="21600"/>
                  <a:pt x="326" y="21600"/>
                </a:cubicBezTo>
                <a:lnTo>
                  <a:pt x="21274" y="21600"/>
                </a:lnTo>
                <a:cubicBezTo>
                  <a:pt x="21454" y="21600"/>
                  <a:pt x="21600" y="21368"/>
                  <a:pt x="21600" y="21081"/>
                </a:cubicBezTo>
                <a:lnTo>
                  <a:pt x="21600" y="519"/>
                </a:lnTo>
                <a:cubicBezTo>
                  <a:pt x="21600" y="232"/>
                  <a:pt x="21454" y="0"/>
                  <a:pt x="21274" y="0"/>
                </a:cubicBezTo>
                <a:lnTo>
                  <a:pt x="326" y="0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</p:pic>
      <p:sp>
        <p:nvSpPr>
          <p:cNvPr id="219" name="TextBox 3"/>
          <p:cNvSpPr txBox="1"/>
          <p:nvPr/>
        </p:nvSpPr>
        <p:spPr>
          <a:xfrm>
            <a:off x="915732" y="165402"/>
            <a:ext cx="7198195" cy="701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4000" b="1">
                <a:solidFill>
                  <a:srgbClr val="FFFFFF"/>
                </a:solidFill>
              </a:defRPr>
            </a:lvl1pPr>
          </a:lstStyle>
          <a:p>
            <a:r>
              <a:t>Nishan Sahib flag</a:t>
            </a:r>
          </a:p>
        </p:txBody>
      </p:sp>
      <p:pic>
        <p:nvPicPr>
          <p:cNvPr id="220" name="Picture 4" descr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9260" y="6143323"/>
            <a:ext cx="485479" cy="54927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87D324-45A8-9891-C0E7-B825E3E49D38}"/>
              </a:ext>
            </a:extLst>
          </p:cNvPr>
          <p:cNvSpPr txBox="1"/>
          <p:nvPr/>
        </p:nvSpPr>
        <p:spPr>
          <a:xfrm>
            <a:off x="5378451" y="6019499"/>
            <a:ext cx="332317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‘Guru Nanak Gurdwara Smethwick 1’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by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Tony Hisgett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is licensed under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(cropped from the original)</a:t>
            </a:r>
            <a:endParaRPr lang="en-GB" sz="500" i="0" dirty="0"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Box 3"/>
          <p:cNvSpPr txBox="1"/>
          <p:nvPr/>
        </p:nvSpPr>
        <p:spPr>
          <a:xfrm>
            <a:off x="915732" y="165402"/>
            <a:ext cx="7198195" cy="701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4000" b="1">
                <a:solidFill>
                  <a:srgbClr val="FFFFFF"/>
                </a:solidFill>
              </a:defRPr>
            </a:lvl1pPr>
          </a:lstStyle>
          <a:p>
            <a:r>
              <a:rPr lang="en-GB" dirty="0"/>
              <a:t>Golden Temple</a:t>
            </a:r>
            <a:endParaRPr dirty="0"/>
          </a:p>
        </p:txBody>
      </p:sp>
      <p:pic>
        <p:nvPicPr>
          <p:cNvPr id="220" name="Picture 4" descr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9260" y="6143323"/>
            <a:ext cx="485479" cy="54927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87D324-45A8-9891-C0E7-B825E3E49D38}"/>
              </a:ext>
            </a:extLst>
          </p:cNvPr>
          <p:cNvSpPr txBox="1"/>
          <p:nvPr/>
        </p:nvSpPr>
        <p:spPr>
          <a:xfrm>
            <a:off x="5378451" y="6019499"/>
            <a:ext cx="332317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‘Guru Nanak Gurdwara Smethwick 1’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by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Tony Hisgett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is licensed under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(cropped from the original)</a:t>
            </a:r>
            <a:endParaRPr lang="en-GB" sz="500" i="0" dirty="0"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AF0CE8-1FCF-4C46-BA8B-94C005EFF8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885" y="904559"/>
            <a:ext cx="37147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39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527C4D-511C-72AC-796A-A5C92FC58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55" y="400594"/>
            <a:ext cx="4899483" cy="645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Box 3"/>
          <p:cNvSpPr txBox="1"/>
          <p:nvPr/>
        </p:nvSpPr>
        <p:spPr>
          <a:xfrm>
            <a:off x="915732" y="165402"/>
            <a:ext cx="7198195" cy="701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4000" b="1">
                <a:solidFill>
                  <a:srgbClr val="FFFFFF"/>
                </a:solidFill>
              </a:defRPr>
            </a:lvl1pPr>
          </a:lstStyle>
          <a:p>
            <a:r>
              <a:rPr lang="en-GB" dirty="0"/>
              <a:t>Inside a Sikh temple- </a:t>
            </a:r>
            <a:r>
              <a:rPr lang="en-GB" dirty="0" err="1"/>
              <a:t>Gudwara</a:t>
            </a:r>
            <a:endParaRPr dirty="0"/>
          </a:p>
        </p:txBody>
      </p:sp>
      <p:pic>
        <p:nvPicPr>
          <p:cNvPr id="230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9260" y="6143322"/>
            <a:ext cx="485479" cy="54927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B2569B-2F1B-5226-7E10-FC1B5CC5F7A8}"/>
              </a:ext>
            </a:extLst>
          </p:cNvPr>
          <p:cNvSpPr txBox="1"/>
          <p:nvPr/>
        </p:nvSpPr>
        <p:spPr>
          <a:xfrm>
            <a:off x="5575300" y="6019499"/>
            <a:ext cx="312632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‘Punjab Cultural Heritage Day -040’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by </a:t>
            </a:r>
            <a:r>
              <a:rPr lang="en-GB" sz="500" b="1" i="0" dirty="0" err="1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sasastro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is licensed under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(cropped from the original)</a:t>
            </a:r>
            <a:endParaRPr lang="en-GB" sz="500" i="0" dirty="0"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026" name="Picture 2" descr="Worshiper and Manji Sahib inside Guru Nanak Darbar Gurdwara, the ...">
            <a:extLst>
              <a:ext uri="{FF2B5EF4-FFF2-40B4-BE49-F238E27FC236}">
                <a16:creationId xmlns:a16="http://schemas.microsoft.com/office/drawing/2014/main" id="{F7603BF1-BDE0-4873-80A6-A30467280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834" y="939380"/>
            <a:ext cx="7137989" cy="501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TextBox 3"/>
          <p:cNvSpPr txBox="1"/>
          <p:nvPr/>
        </p:nvSpPr>
        <p:spPr>
          <a:xfrm>
            <a:off x="915732" y="165402"/>
            <a:ext cx="7198195" cy="701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4000" b="1">
                <a:solidFill>
                  <a:srgbClr val="FFFFFF"/>
                </a:solidFill>
              </a:defRPr>
            </a:lvl1pPr>
          </a:lstStyle>
          <a:p>
            <a:r>
              <a:rPr lang="en-GB" dirty="0"/>
              <a:t>Langar hall- Dinning hall</a:t>
            </a:r>
            <a:endParaRPr dirty="0"/>
          </a:p>
        </p:txBody>
      </p:sp>
      <p:pic>
        <p:nvPicPr>
          <p:cNvPr id="235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9260" y="6143323"/>
            <a:ext cx="485479" cy="54927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992EFAE-4CBD-EA50-4896-9D36D12D9E43}"/>
              </a:ext>
            </a:extLst>
          </p:cNvPr>
          <p:cNvSpPr txBox="1"/>
          <p:nvPr/>
        </p:nvSpPr>
        <p:spPr>
          <a:xfrm>
            <a:off x="4572000" y="6019499"/>
            <a:ext cx="412962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‘Delhi, commemoration of the Martyrdom of Guru Tegh Bahadur’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by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Arian </a:t>
            </a:r>
            <a:r>
              <a:rPr lang="en-GB" sz="500" b="1" i="0" dirty="0" err="1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Zwegers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is licensed under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(cropped from the original)</a:t>
            </a:r>
            <a:endParaRPr lang="en-GB" sz="500" i="0" dirty="0"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052" name="Picture 4" descr="Image result for langar hall in a gurdwara southall">
            <a:extLst>
              <a:ext uri="{FF2B5EF4-FFF2-40B4-BE49-F238E27FC236}">
                <a16:creationId xmlns:a16="http://schemas.microsoft.com/office/drawing/2014/main" id="{483868AE-29FE-40E6-8202-767B1A57F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33" y="990266"/>
            <a:ext cx="7187193" cy="480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extBox 3"/>
          <p:cNvSpPr txBox="1"/>
          <p:nvPr/>
        </p:nvSpPr>
        <p:spPr>
          <a:xfrm>
            <a:off x="915732" y="165402"/>
            <a:ext cx="7198195" cy="701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4000" b="1">
                <a:solidFill>
                  <a:srgbClr val="FFFFFF"/>
                </a:solidFill>
              </a:defRPr>
            </a:lvl1pPr>
          </a:lstStyle>
          <a:p>
            <a:r>
              <a:rPr lang="en-GB" dirty="0"/>
              <a:t>Serving food</a:t>
            </a:r>
            <a:endParaRPr dirty="0"/>
          </a:p>
        </p:txBody>
      </p:sp>
      <p:pic>
        <p:nvPicPr>
          <p:cNvPr id="240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9260" y="6143323"/>
            <a:ext cx="485479" cy="54927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5E340E-A55C-58B1-2F17-281944ED5930}"/>
              </a:ext>
            </a:extLst>
          </p:cNvPr>
          <p:cNvSpPr txBox="1"/>
          <p:nvPr/>
        </p:nvSpPr>
        <p:spPr>
          <a:xfrm>
            <a:off x="5502274" y="6019499"/>
            <a:ext cx="319934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‘Punjab Cultural Heritage Day -029’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by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sasastro</a:t>
            </a:r>
            <a:r>
              <a:rPr lang="en-GB" sz="500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is licensed under </a:t>
            </a:r>
            <a:r>
              <a:rPr lang="en-GB" sz="500" b="1" i="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 2.0</a:t>
            </a:r>
            <a:r>
              <a:rPr lang="en-GB" sz="5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(cropped from the original)</a:t>
            </a:r>
            <a:endParaRPr lang="en-GB" sz="500" i="0" dirty="0"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076" name="Picture 4" descr="Sikh Kitchen (in Punjabi,Langar), within the Gurdwara (temple) in ...">
            <a:extLst>
              <a:ext uri="{FF2B5EF4-FFF2-40B4-BE49-F238E27FC236}">
                <a16:creationId xmlns:a16="http://schemas.microsoft.com/office/drawing/2014/main" id="{F648C59F-9FE7-4D84-9E26-3537294E4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58" y="896527"/>
            <a:ext cx="6929717" cy="505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834ACA-CE7F-85CA-E848-74B979F5E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14" b="29139"/>
          <a:stretch/>
        </p:blipFill>
        <p:spPr>
          <a:xfrm>
            <a:off x="873303" y="437000"/>
            <a:ext cx="7017249" cy="633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8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5142</TotalTime>
  <Words>491</Words>
  <Application>Microsoft Office PowerPoint</Application>
  <PresentationFormat>On-screen Show (4:3)</PresentationFormat>
  <Paragraphs>66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ReithSans</vt:lpstr>
      <vt:lpstr>Roboto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Mandeep Singh</dc:creator>
  <cp:lastModifiedBy>Samantha Potter</cp:lastModifiedBy>
  <cp:revision>62</cp:revision>
  <dcterms:created xsi:type="dcterms:W3CDTF">2023-01-27T09:32:02Z</dcterms:created>
  <dcterms:modified xsi:type="dcterms:W3CDTF">2025-05-04T20:26:42Z</dcterms:modified>
</cp:coreProperties>
</file>